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2" r:id="rId2"/>
    <p:sldMasterId id="2147483653" r:id="rId3"/>
  </p:sldMasterIdLst>
  <p:notesMasterIdLst>
    <p:notesMasterId r:id="rId30"/>
  </p:notesMasterIdLst>
  <p:handoutMasterIdLst>
    <p:handoutMasterId r:id="rId31"/>
  </p:handoutMasterIdLst>
  <p:sldIdLst>
    <p:sldId id="256" r:id="rId4"/>
    <p:sldId id="293" r:id="rId5"/>
    <p:sldId id="259" r:id="rId6"/>
    <p:sldId id="260" r:id="rId7"/>
    <p:sldId id="265" r:id="rId8"/>
    <p:sldId id="295" r:id="rId9"/>
    <p:sldId id="266" r:id="rId10"/>
    <p:sldId id="267" r:id="rId11"/>
    <p:sldId id="268" r:id="rId12"/>
    <p:sldId id="269" r:id="rId13"/>
    <p:sldId id="296" r:id="rId14"/>
    <p:sldId id="270" r:id="rId15"/>
    <p:sldId id="297" r:id="rId16"/>
    <p:sldId id="271" r:id="rId17"/>
    <p:sldId id="298" r:id="rId18"/>
    <p:sldId id="272" r:id="rId19"/>
    <p:sldId id="312" r:id="rId20"/>
    <p:sldId id="273" r:id="rId21"/>
    <p:sldId id="299" r:id="rId22"/>
    <p:sldId id="274" r:id="rId23"/>
    <p:sldId id="275" r:id="rId24"/>
    <p:sldId id="318" r:id="rId25"/>
    <p:sldId id="262" r:id="rId26"/>
    <p:sldId id="305" r:id="rId27"/>
    <p:sldId id="263" r:id="rId28"/>
    <p:sldId id="286" r:id="rId29"/>
  </p:sldIdLst>
  <p:sldSz cx="9144000" cy="6858000" type="screen4x3"/>
  <p:notesSz cx="6797675" cy="987425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4300" kern="1200">
        <a:solidFill>
          <a:srgbClr val="0093D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300" kern="1200">
        <a:solidFill>
          <a:srgbClr val="0093D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300" kern="1200">
        <a:solidFill>
          <a:srgbClr val="0093D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300" kern="1200">
        <a:solidFill>
          <a:srgbClr val="0093D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300" kern="1200">
        <a:solidFill>
          <a:srgbClr val="0093D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300" kern="1200">
        <a:solidFill>
          <a:srgbClr val="0093D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300" kern="1200">
        <a:solidFill>
          <a:srgbClr val="0093D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300" kern="1200">
        <a:solidFill>
          <a:srgbClr val="0093D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300" kern="1200">
        <a:solidFill>
          <a:srgbClr val="0093D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ana Seethaler" initials="CSE" lastIdx="22" clrIdx="0"/>
  <p:cmAuthor id="1" name="Wolfgang Glöckl" initials="WGL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2BE"/>
    <a:srgbClr val="0093D0"/>
    <a:srgbClr val="F29400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069" autoAdjust="0"/>
    <p:restoredTop sz="69209" autoAdjust="0"/>
  </p:normalViewPr>
  <p:slideViewPr>
    <p:cSldViewPr>
      <p:cViewPr varScale="1">
        <p:scale>
          <a:sx n="66" d="100"/>
          <a:sy n="66" d="100"/>
        </p:scale>
        <p:origin x="134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algn="r"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54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7954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algn="r"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4DFEBBB-C4B2-4B78-A795-2D5D805149D5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667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algn="r"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689771"/>
            <a:ext cx="5438748" cy="4443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/>
              <a:t>Click to edit Master text styles</a:t>
            </a:r>
          </a:p>
          <a:p>
            <a:pPr lvl="1"/>
            <a:r>
              <a:rPr lang="de-AT" noProof="0"/>
              <a:t>Second level</a:t>
            </a:r>
          </a:p>
          <a:p>
            <a:pPr lvl="2"/>
            <a:r>
              <a:rPr lang="de-AT" noProof="0"/>
              <a:t>Third level</a:t>
            </a:r>
          </a:p>
          <a:p>
            <a:pPr lvl="3"/>
            <a:r>
              <a:rPr lang="de-AT" noProof="0"/>
              <a:t>Fourth level</a:t>
            </a:r>
          </a:p>
          <a:p>
            <a:pPr lvl="4"/>
            <a:r>
              <a:rPr lang="de-AT" noProof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54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379542"/>
            <a:ext cx="2945862" cy="4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algn="r" defTabSz="952759"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03311BB-C34F-4784-A5FC-F13E8809B026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344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3CF649-5FCC-4EE2-B3B7-B80F28B4DA29}" type="slidenum">
              <a:rPr lang="de-AT"/>
              <a:pPr/>
              <a:t>1</a:t>
            </a:fld>
            <a:endParaRPr lang="de-AT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20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0917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5519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3755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8874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6560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4933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4933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1863" y="741363"/>
            <a:ext cx="493395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FCA5A-CE03-4EB4-B253-0A42F5F72125}" type="slidenum">
              <a:rPr lang="de-AT" smtClean="0"/>
              <a:pPr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5156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7704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3311BB-C34F-4784-A5FC-F13E8809B026}" type="slidenum">
              <a:rPr lang="de-AT" smtClean="0"/>
              <a:pPr>
                <a:defRPr/>
              </a:pPr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6240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6" descr="Waves_PP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1" t="21465" r="41806" b="59686"/>
          <a:stretch>
            <a:fillRect/>
          </a:stretch>
        </p:blipFill>
        <p:spPr bwMode="auto">
          <a:xfrm>
            <a:off x="0" y="4581525"/>
            <a:ext cx="9144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19"/>
          <p:cNvSpPr txBox="1">
            <a:spLocks noChangeArrowheads="1"/>
          </p:cNvSpPr>
          <p:nvPr/>
        </p:nvSpPr>
        <p:spPr bwMode="auto">
          <a:xfrm>
            <a:off x="358775" y="4149725"/>
            <a:ext cx="32416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100">
                <a:solidFill>
                  <a:srgbClr val="F29400"/>
                </a:solidFill>
              </a:rPr>
              <a:t>Confidential Information – For Internal Use Only</a:t>
            </a:r>
          </a:p>
        </p:txBody>
      </p:sp>
      <p:sp>
        <p:nvSpPr>
          <p:cNvPr id="6" name="Text Box 432"/>
          <p:cNvSpPr txBox="1">
            <a:spLocks noChangeArrowheads="1"/>
          </p:cNvSpPr>
          <p:nvPr/>
        </p:nvSpPr>
        <p:spPr bwMode="auto">
          <a:xfrm>
            <a:off x="358775" y="6477000"/>
            <a:ext cx="14398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/>
              <a:t>www.ttcontrol.com</a:t>
            </a:r>
          </a:p>
        </p:txBody>
      </p:sp>
      <p:pic>
        <p:nvPicPr>
          <p:cNvPr id="7" name="Picture 433" descr="TTControl-logo-blue_HI_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466725"/>
            <a:ext cx="2159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34"/>
          <p:cNvSpPr txBox="1">
            <a:spLocks noChangeArrowheads="1"/>
          </p:cNvSpPr>
          <p:nvPr/>
        </p:nvSpPr>
        <p:spPr bwMode="auto">
          <a:xfrm>
            <a:off x="2230438" y="6477000"/>
            <a:ext cx="4678362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200"/>
              <a:t>Copyright © TTControl S.r.l. All rights reserved.</a:t>
            </a: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775" y="1258888"/>
            <a:ext cx="5578475" cy="1800225"/>
          </a:xfrm>
        </p:spPr>
        <p:txBody>
          <a:bodyPr/>
          <a:lstStyle>
            <a:lvl1pPr>
              <a:defRPr sz="4300"/>
            </a:lvl1pPr>
          </a:lstStyle>
          <a:p>
            <a:pPr lvl="0"/>
            <a:r>
              <a:rPr lang="en-US" noProof="0"/>
              <a:t>Place for title</a:t>
            </a:r>
          </a:p>
        </p:txBody>
      </p:sp>
      <p:sp>
        <p:nvSpPr>
          <p:cNvPr id="135205" name="Rectangle 37"/>
          <p:cNvSpPr>
            <a:spLocks noGrp="1" noChangeArrowheads="1"/>
          </p:cNvSpPr>
          <p:nvPr>
            <p:ph type="subTitle" idx="1"/>
          </p:nvPr>
        </p:nvSpPr>
        <p:spPr>
          <a:xfrm>
            <a:off x="358775" y="3022600"/>
            <a:ext cx="5578475" cy="10795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noProof="0"/>
              <a:t>Place for subtitle</a:t>
            </a:r>
            <a:br>
              <a:rPr lang="en-US" noProof="0"/>
            </a:br>
            <a:r>
              <a:rPr lang="en-US" noProof="0"/>
              <a:t>Max. 2 lines (Arial, 24pt, 65/65/65)</a:t>
            </a:r>
          </a:p>
        </p:txBody>
      </p:sp>
    </p:spTree>
    <p:extLst>
      <p:ext uri="{BB962C8B-B14F-4D97-AF65-F5344CB8AC3E}">
        <p14:creationId xmlns:p14="http://schemas.microsoft.com/office/powerpoint/2010/main" val="300927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7948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7277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619250"/>
            <a:ext cx="41338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19250"/>
            <a:ext cx="41354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197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139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460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62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6763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10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286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5438" y="114300"/>
            <a:ext cx="2105025" cy="6030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14300"/>
            <a:ext cx="6164263" cy="6030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6106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9775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5510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5633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3022600"/>
            <a:ext cx="2713038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24213" y="3022600"/>
            <a:ext cx="2713037" cy="1079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2553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88320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15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696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2093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204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0659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43425" y="1258888"/>
            <a:ext cx="1393825" cy="2843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258888"/>
            <a:ext cx="4032250" cy="2843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0925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9759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51217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8853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65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65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4647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1826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4331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58994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8763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9687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47438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91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91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3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114300"/>
            <a:ext cx="5399088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7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619250"/>
            <a:ext cx="84216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 (Arial, 25pt, rgb 65/65/65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28" name="Text Box 51"/>
          <p:cNvSpPr txBox="1">
            <a:spLocks noChangeArrowheads="1"/>
          </p:cNvSpPr>
          <p:nvPr/>
        </p:nvSpPr>
        <p:spPr bwMode="auto">
          <a:xfrm>
            <a:off x="358775" y="6477000"/>
            <a:ext cx="14398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/>
              <a:t>www.ttcontrol.com</a:t>
            </a:r>
          </a:p>
        </p:txBody>
      </p:sp>
      <p:sp>
        <p:nvSpPr>
          <p:cNvPr id="1029" name="Text Box 56"/>
          <p:cNvSpPr txBox="1">
            <a:spLocks noChangeArrowheads="1"/>
          </p:cNvSpPr>
          <p:nvPr/>
        </p:nvSpPr>
        <p:spPr bwMode="auto">
          <a:xfrm>
            <a:off x="2916238" y="6296025"/>
            <a:ext cx="32416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>
                <a:solidFill>
                  <a:srgbClr val="F29400"/>
                </a:solidFill>
              </a:rPr>
              <a:t>Confidential Information – For Internal Use Only</a:t>
            </a:r>
          </a:p>
        </p:txBody>
      </p:sp>
      <p:pic>
        <p:nvPicPr>
          <p:cNvPr id="1030" name="Picture 70" descr="TTControl-logo-blue_HI_RZ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466725"/>
            <a:ext cx="2159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71"/>
          <p:cNvSpPr txBox="1">
            <a:spLocks noChangeArrowheads="1"/>
          </p:cNvSpPr>
          <p:nvPr/>
        </p:nvSpPr>
        <p:spPr bwMode="auto">
          <a:xfrm>
            <a:off x="2230438" y="6477000"/>
            <a:ext cx="4678362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200"/>
              <a:t>Copyright © TTControl S.r.l. All rights reserved.</a:t>
            </a:r>
          </a:p>
        </p:txBody>
      </p:sp>
      <p:sp>
        <p:nvSpPr>
          <p:cNvPr id="1032" name="Text Box 72"/>
          <p:cNvSpPr txBox="1">
            <a:spLocks noChangeArrowheads="1"/>
          </p:cNvSpPr>
          <p:nvPr/>
        </p:nvSpPr>
        <p:spPr bwMode="auto">
          <a:xfrm>
            <a:off x="6729413" y="6477000"/>
            <a:ext cx="21590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200"/>
              <a:t>Page </a:t>
            </a:r>
            <a:fld id="{AB563CFE-2278-4749-9EF9-3EB3B7B9C95C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93D0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500">
          <a:solidFill>
            <a:srgbClr val="414141"/>
          </a:solidFill>
          <a:latin typeface="+mn-lt"/>
          <a:ea typeface="+mn-ea"/>
          <a:cs typeface="+mn-cs"/>
        </a:defRPr>
      </a:lvl1pPr>
      <a:lvl2pPr marL="357188" indent="-174625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300">
          <a:solidFill>
            <a:srgbClr val="414141"/>
          </a:solidFill>
          <a:latin typeface="+mn-lt"/>
        </a:defRPr>
      </a:lvl2pPr>
      <a:lvl3pPr marL="709613" indent="-173038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000">
          <a:solidFill>
            <a:srgbClr val="414141"/>
          </a:solidFill>
          <a:latin typeface="+mn-lt"/>
        </a:defRPr>
      </a:lvl3pPr>
      <a:lvl4pPr marL="1073150" indent="-1778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1700">
          <a:solidFill>
            <a:srgbClr val="414141"/>
          </a:solidFill>
          <a:latin typeface="+mn-lt"/>
        </a:defRPr>
      </a:lvl4pPr>
      <a:lvl5pPr marL="1435100" indent="-182563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1500">
          <a:solidFill>
            <a:srgbClr val="414141"/>
          </a:solidFill>
          <a:latin typeface="+mn-lt"/>
        </a:defRPr>
      </a:lvl5pPr>
      <a:lvl6pPr marL="1892300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har char="•"/>
        <a:defRPr sz="1500">
          <a:solidFill>
            <a:srgbClr val="414141"/>
          </a:solidFill>
          <a:latin typeface="+mn-lt"/>
        </a:defRPr>
      </a:lvl6pPr>
      <a:lvl7pPr marL="2349500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har char="•"/>
        <a:defRPr sz="1500">
          <a:solidFill>
            <a:srgbClr val="414141"/>
          </a:solidFill>
          <a:latin typeface="+mn-lt"/>
        </a:defRPr>
      </a:lvl7pPr>
      <a:lvl8pPr marL="2806700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har char="•"/>
        <a:defRPr sz="1500">
          <a:solidFill>
            <a:srgbClr val="414141"/>
          </a:solidFill>
          <a:latin typeface="+mn-lt"/>
        </a:defRPr>
      </a:lvl8pPr>
      <a:lvl9pPr marL="3263900" indent="-182563" algn="l" rtl="0" fontAlgn="base">
        <a:lnSpc>
          <a:spcPct val="110000"/>
        </a:lnSpc>
        <a:spcBef>
          <a:spcPct val="20000"/>
        </a:spcBef>
        <a:spcAft>
          <a:spcPct val="0"/>
        </a:spcAft>
        <a:buChar char="•"/>
        <a:defRPr sz="1500">
          <a:solidFill>
            <a:srgbClr val="41414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4" descr="Waves_PP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1" t="21465" r="41806" b="59686"/>
          <a:stretch>
            <a:fillRect/>
          </a:stretch>
        </p:blipFill>
        <p:spPr bwMode="auto">
          <a:xfrm>
            <a:off x="0" y="4581525"/>
            <a:ext cx="9144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08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1258888"/>
            <a:ext cx="5578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2052" name="Rectangle 10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3022600"/>
            <a:ext cx="55784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</p:txBody>
      </p:sp>
      <p:sp>
        <p:nvSpPr>
          <p:cNvPr id="2053" name="Text Box 117"/>
          <p:cNvSpPr txBox="1">
            <a:spLocks noChangeArrowheads="1"/>
          </p:cNvSpPr>
          <p:nvPr/>
        </p:nvSpPr>
        <p:spPr bwMode="auto">
          <a:xfrm>
            <a:off x="358775" y="4149725"/>
            <a:ext cx="32416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100">
                <a:solidFill>
                  <a:srgbClr val="F29400"/>
                </a:solidFill>
              </a:rPr>
              <a:t>Confidential Information – For Internal Use Only</a:t>
            </a:r>
          </a:p>
        </p:txBody>
      </p:sp>
      <p:sp>
        <p:nvSpPr>
          <p:cNvPr id="2054" name="Text Box 130"/>
          <p:cNvSpPr txBox="1">
            <a:spLocks noChangeArrowheads="1"/>
          </p:cNvSpPr>
          <p:nvPr/>
        </p:nvSpPr>
        <p:spPr bwMode="auto">
          <a:xfrm>
            <a:off x="358775" y="6477000"/>
            <a:ext cx="14398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/>
              <a:t>www.ttcontrol.com</a:t>
            </a:r>
          </a:p>
        </p:txBody>
      </p:sp>
      <p:pic>
        <p:nvPicPr>
          <p:cNvPr id="2055" name="Picture 131" descr="TTControl-logo-blue_HI_R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466725"/>
            <a:ext cx="2159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Text Box 132"/>
          <p:cNvSpPr txBox="1">
            <a:spLocks noChangeArrowheads="1"/>
          </p:cNvSpPr>
          <p:nvPr/>
        </p:nvSpPr>
        <p:spPr bwMode="auto">
          <a:xfrm>
            <a:off x="2230438" y="6477000"/>
            <a:ext cx="4678362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200"/>
              <a:t>Copyright © TTControl S.r.l.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aves_PP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1" t="21465" r="41806" b="59686"/>
          <a:stretch>
            <a:fillRect/>
          </a:stretch>
        </p:blipFill>
        <p:spPr bwMode="auto">
          <a:xfrm>
            <a:off x="0" y="4581525"/>
            <a:ext cx="9144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40"/>
          <p:cNvSpPr txBox="1">
            <a:spLocks noChangeArrowheads="1"/>
          </p:cNvSpPr>
          <p:nvPr/>
        </p:nvSpPr>
        <p:spPr bwMode="auto">
          <a:xfrm>
            <a:off x="2770188" y="4138613"/>
            <a:ext cx="35988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1100">
                <a:solidFill>
                  <a:srgbClr val="F29400"/>
                </a:solidFill>
              </a:rPr>
              <a:t>Confidential Information – For Internal Use Only</a:t>
            </a:r>
          </a:p>
        </p:txBody>
      </p:sp>
      <p:sp>
        <p:nvSpPr>
          <p:cNvPr id="3076" name="Rectangle 8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3077" name="Rectangle 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6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3078" name="Text Box 91"/>
          <p:cNvSpPr txBox="1">
            <a:spLocks noChangeArrowheads="1"/>
          </p:cNvSpPr>
          <p:nvPr/>
        </p:nvSpPr>
        <p:spPr bwMode="auto">
          <a:xfrm>
            <a:off x="358775" y="6477000"/>
            <a:ext cx="14398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/>
              <a:t>www.ttcontrol.com</a:t>
            </a:r>
          </a:p>
        </p:txBody>
      </p:sp>
      <p:grpSp>
        <p:nvGrpSpPr>
          <p:cNvPr id="3079" name="Group 139"/>
          <p:cNvGrpSpPr>
            <a:grpSpLocks noChangeAspect="1"/>
          </p:cNvGrpSpPr>
          <p:nvPr/>
        </p:nvGrpSpPr>
        <p:grpSpPr bwMode="auto">
          <a:xfrm>
            <a:off x="2949575" y="2159000"/>
            <a:ext cx="3238500" cy="1387475"/>
            <a:chOff x="1858" y="1360"/>
            <a:chExt cx="2040" cy="874"/>
          </a:xfrm>
        </p:grpSpPr>
        <p:sp>
          <p:nvSpPr>
            <p:cNvPr id="3081" name="AutoShape 140"/>
            <p:cNvSpPr>
              <a:spLocks noChangeAspect="1" noChangeArrowheads="1" noTextEdit="1"/>
            </p:cNvSpPr>
            <p:nvPr userDrawn="1"/>
          </p:nvSpPr>
          <p:spPr bwMode="auto">
            <a:xfrm>
              <a:off x="1858" y="1360"/>
              <a:ext cx="2040" cy="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082" name="Rectangle 141"/>
            <p:cNvSpPr>
              <a:spLocks noChangeArrowheads="1"/>
            </p:cNvSpPr>
            <p:nvPr userDrawn="1"/>
          </p:nvSpPr>
          <p:spPr bwMode="auto">
            <a:xfrm>
              <a:off x="2353" y="2077"/>
              <a:ext cx="154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w</a:t>
              </a:r>
              <a:endParaRPr lang="en-US" altLang="de-DE"/>
            </a:p>
          </p:txBody>
        </p:sp>
        <p:sp>
          <p:nvSpPr>
            <p:cNvPr id="3083" name="Rectangle 142"/>
            <p:cNvSpPr>
              <a:spLocks noChangeArrowheads="1"/>
            </p:cNvSpPr>
            <p:nvPr userDrawn="1"/>
          </p:nvSpPr>
          <p:spPr bwMode="auto">
            <a:xfrm>
              <a:off x="2446" y="2077"/>
              <a:ext cx="15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w</a:t>
              </a:r>
              <a:endParaRPr lang="en-US" altLang="de-DE"/>
            </a:p>
          </p:txBody>
        </p:sp>
        <p:sp>
          <p:nvSpPr>
            <p:cNvPr id="3084" name="Rectangle 143"/>
            <p:cNvSpPr>
              <a:spLocks noChangeArrowheads="1"/>
            </p:cNvSpPr>
            <p:nvPr userDrawn="1"/>
          </p:nvSpPr>
          <p:spPr bwMode="auto">
            <a:xfrm>
              <a:off x="2540" y="2077"/>
              <a:ext cx="154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w</a:t>
              </a:r>
              <a:endParaRPr lang="en-US" altLang="de-DE"/>
            </a:p>
          </p:txBody>
        </p:sp>
        <p:sp>
          <p:nvSpPr>
            <p:cNvPr id="3085" name="Rectangle 144"/>
            <p:cNvSpPr>
              <a:spLocks noChangeArrowheads="1"/>
            </p:cNvSpPr>
            <p:nvPr userDrawn="1"/>
          </p:nvSpPr>
          <p:spPr bwMode="auto">
            <a:xfrm>
              <a:off x="2626" y="2077"/>
              <a:ext cx="9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.</a:t>
              </a:r>
              <a:endParaRPr lang="en-US" altLang="de-DE"/>
            </a:p>
          </p:txBody>
        </p:sp>
        <p:sp>
          <p:nvSpPr>
            <p:cNvPr id="3086" name="Rectangle 145"/>
            <p:cNvSpPr>
              <a:spLocks noChangeArrowheads="1"/>
            </p:cNvSpPr>
            <p:nvPr userDrawn="1"/>
          </p:nvSpPr>
          <p:spPr bwMode="auto">
            <a:xfrm>
              <a:off x="2662" y="2077"/>
              <a:ext cx="9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t</a:t>
              </a:r>
              <a:endParaRPr lang="en-US" altLang="de-DE"/>
            </a:p>
          </p:txBody>
        </p:sp>
        <p:sp>
          <p:nvSpPr>
            <p:cNvPr id="3087" name="Rectangle 146"/>
            <p:cNvSpPr>
              <a:spLocks noChangeArrowheads="1"/>
            </p:cNvSpPr>
            <p:nvPr userDrawn="1"/>
          </p:nvSpPr>
          <p:spPr bwMode="auto">
            <a:xfrm>
              <a:off x="2698" y="2077"/>
              <a:ext cx="9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t</a:t>
              </a:r>
              <a:endParaRPr lang="en-US" altLang="de-DE"/>
            </a:p>
          </p:txBody>
        </p:sp>
        <p:sp>
          <p:nvSpPr>
            <p:cNvPr id="3088" name="Rectangle 147"/>
            <p:cNvSpPr>
              <a:spLocks noChangeArrowheads="1"/>
            </p:cNvSpPr>
            <p:nvPr userDrawn="1"/>
          </p:nvSpPr>
          <p:spPr bwMode="auto">
            <a:xfrm>
              <a:off x="2734" y="2077"/>
              <a:ext cx="127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c</a:t>
              </a:r>
              <a:endParaRPr lang="en-US" altLang="de-DE"/>
            </a:p>
          </p:txBody>
        </p:sp>
        <p:sp>
          <p:nvSpPr>
            <p:cNvPr id="3089" name="Rectangle 148"/>
            <p:cNvSpPr>
              <a:spLocks noChangeArrowheads="1"/>
            </p:cNvSpPr>
            <p:nvPr userDrawn="1"/>
          </p:nvSpPr>
          <p:spPr bwMode="auto">
            <a:xfrm>
              <a:off x="2799" y="2077"/>
              <a:ext cx="136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o</a:t>
              </a:r>
              <a:endParaRPr lang="en-US" altLang="de-DE"/>
            </a:p>
          </p:txBody>
        </p:sp>
        <p:sp>
          <p:nvSpPr>
            <p:cNvPr id="3090" name="Rectangle 149"/>
            <p:cNvSpPr>
              <a:spLocks noChangeArrowheads="1"/>
            </p:cNvSpPr>
            <p:nvPr userDrawn="1"/>
          </p:nvSpPr>
          <p:spPr bwMode="auto">
            <a:xfrm>
              <a:off x="2871" y="2077"/>
              <a:ext cx="136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n</a:t>
              </a:r>
              <a:endParaRPr lang="en-US" altLang="de-DE"/>
            </a:p>
          </p:txBody>
        </p:sp>
        <p:sp>
          <p:nvSpPr>
            <p:cNvPr id="3091" name="Rectangle 150"/>
            <p:cNvSpPr>
              <a:spLocks noChangeArrowheads="1"/>
            </p:cNvSpPr>
            <p:nvPr userDrawn="1"/>
          </p:nvSpPr>
          <p:spPr bwMode="auto">
            <a:xfrm>
              <a:off x="2943" y="2077"/>
              <a:ext cx="9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t</a:t>
              </a:r>
              <a:endParaRPr lang="en-US" altLang="de-DE"/>
            </a:p>
          </p:txBody>
        </p:sp>
        <p:sp>
          <p:nvSpPr>
            <p:cNvPr id="3092" name="Rectangle 151"/>
            <p:cNvSpPr>
              <a:spLocks noChangeArrowheads="1"/>
            </p:cNvSpPr>
            <p:nvPr userDrawn="1"/>
          </p:nvSpPr>
          <p:spPr bwMode="auto">
            <a:xfrm>
              <a:off x="2979" y="2077"/>
              <a:ext cx="10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r</a:t>
              </a:r>
              <a:endParaRPr lang="en-US" altLang="de-DE"/>
            </a:p>
          </p:txBody>
        </p:sp>
        <p:sp>
          <p:nvSpPr>
            <p:cNvPr id="3093" name="Rectangle 152"/>
            <p:cNvSpPr>
              <a:spLocks noChangeArrowheads="1"/>
            </p:cNvSpPr>
            <p:nvPr userDrawn="1"/>
          </p:nvSpPr>
          <p:spPr bwMode="auto">
            <a:xfrm>
              <a:off x="3022" y="2077"/>
              <a:ext cx="136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o</a:t>
              </a:r>
              <a:endParaRPr lang="en-US" altLang="de-DE"/>
            </a:p>
          </p:txBody>
        </p:sp>
        <p:sp>
          <p:nvSpPr>
            <p:cNvPr id="3094" name="Rectangle 153"/>
            <p:cNvSpPr>
              <a:spLocks noChangeArrowheads="1"/>
            </p:cNvSpPr>
            <p:nvPr userDrawn="1"/>
          </p:nvSpPr>
          <p:spPr bwMode="auto">
            <a:xfrm>
              <a:off x="3094" y="2077"/>
              <a:ext cx="90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l</a:t>
              </a:r>
              <a:endParaRPr lang="en-US" altLang="de-DE"/>
            </a:p>
          </p:txBody>
        </p:sp>
        <p:sp>
          <p:nvSpPr>
            <p:cNvPr id="3095" name="Rectangle 154"/>
            <p:cNvSpPr>
              <a:spLocks noChangeArrowheads="1"/>
            </p:cNvSpPr>
            <p:nvPr userDrawn="1"/>
          </p:nvSpPr>
          <p:spPr bwMode="auto">
            <a:xfrm>
              <a:off x="3123" y="2077"/>
              <a:ext cx="9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.</a:t>
              </a:r>
              <a:endParaRPr lang="en-US" altLang="de-DE"/>
            </a:p>
          </p:txBody>
        </p:sp>
        <p:sp>
          <p:nvSpPr>
            <p:cNvPr id="3096" name="Rectangle 155"/>
            <p:cNvSpPr>
              <a:spLocks noChangeArrowheads="1"/>
            </p:cNvSpPr>
            <p:nvPr userDrawn="1"/>
          </p:nvSpPr>
          <p:spPr bwMode="auto">
            <a:xfrm>
              <a:off x="3159" y="2077"/>
              <a:ext cx="127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c</a:t>
              </a:r>
              <a:endParaRPr lang="en-US" altLang="de-DE"/>
            </a:p>
          </p:txBody>
        </p:sp>
        <p:sp>
          <p:nvSpPr>
            <p:cNvPr id="3097" name="Rectangle 156"/>
            <p:cNvSpPr>
              <a:spLocks noChangeArrowheads="1"/>
            </p:cNvSpPr>
            <p:nvPr userDrawn="1"/>
          </p:nvSpPr>
          <p:spPr bwMode="auto">
            <a:xfrm>
              <a:off x="3224" y="2077"/>
              <a:ext cx="136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o</a:t>
              </a:r>
              <a:endParaRPr lang="en-US" altLang="de-DE"/>
            </a:p>
          </p:txBody>
        </p:sp>
        <p:sp>
          <p:nvSpPr>
            <p:cNvPr id="3098" name="Rectangle 157"/>
            <p:cNvSpPr>
              <a:spLocks noChangeArrowheads="1"/>
            </p:cNvSpPr>
            <p:nvPr userDrawn="1"/>
          </p:nvSpPr>
          <p:spPr bwMode="auto">
            <a:xfrm>
              <a:off x="3296" y="2077"/>
              <a:ext cx="172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de-DE" sz="1600"/>
                <a:t>m</a:t>
              </a:r>
              <a:endParaRPr lang="en-US" altLang="de-DE"/>
            </a:p>
          </p:txBody>
        </p:sp>
        <p:sp>
          <p:nvSpPr>
            <p:cNvPr id="3099" name="Freeform 158"/>
            <p:cNvSpPr>
              <a:spLocks/>
            </p:cNvSpPr>
            <p:nvPr userDrawn="1"/>
          </p:nvSpPr>
          <p:spPr bwMode="auto">
            <a:xfrm>
              <a:off x="1858" y="1367"/>
              <a:ext cx="276" cy="310"/>
            </a:xfrm>
            <a:custGeom>
              <a:avLst/>
              <a:gdLst>
                <a:gd name="T0" fmla="*/ 263 w 276"/>
                <a:gd name="T1" fmla="*/ 70 h 310"/>
                <a:gd name="T2" fmla="*/ 171 w 276"/>
                <a:gd name="T3" fmla="*/ 70 h 310"/>
                <a:gd name="T4" fmla="*/ 121 w 276"/>
                <a:gd name="T5" fmla="*/ 310 h 310"/>
                <a:gd name="T6" fmla="*/ 40 w 276"/>
                <a:gd name="T7" fmla="*/ 310 h 310"/>
                <a:gd name="T8" fmla="*/ 91 w 276"/>
                <a:gd name="T9" fmla="*/ 70 h 310"/>
                <a:gd name="T10" fmla="*/ 0 w 276"/>
                <a:gd name="T11" fmla="*/ 70 h 310"/>
                <a:gd name="T12" fmla="*/ 14 w 276"/>
                <a:gd name="T13" fmla="*/ 0 h 310"/>
                <a:gd name="T14" fmla="*/ 276 w 276"/>
                <a:gd name="T15" fmla="*/ 0 h 310"/>
                <a:gd name="T16" fmla="*/ 263 w 276"/>
                <a:gd name="T17" fmla="*/ 70 h 3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10">
                  <a:moveTo>
                    <a:pt x="263" y="70"/>
                  </a:moveTo>
                  <a:lnTo>
                    <a:pt x="171" y="70"/>
                  </a:lnTo>
                  <a:lnTo>
                    <a:pt x="121" y="310"/>
                  </a:lnTo>
                  <a:lnTo>
                    <a:pt x="40" y="310"/>
                  </a:lnTo>
                  <a:lnTo>
                    <a:pt x="91" y="70"/>
                  </a:lnTo>
                  <a:lnTo>
                    <a:pt x="0" y="70"/>
                  </a:lnTo>
                  <a:lnTo>
                    <a:pt x="14" y="0"/>
                  </a:lnTo>
                  <a:lnTo>
                    <a:pt x="276" y="0"/>
                  </a:lnTo>
                  <a:lnTo>
                    <a:pt x="263" y="70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0" name="Freeform 159"/>
            <p:cNvSpPr>
              <a:spLocks/>
            </p:cNvSpPr>
            <p:nvPr userDrawn="1"/>
          </p:nvSpPr>
          <p:spPr bwMode="auto">
            <a:xfrm>
              <a:off x="2093" y="1367"/>
              <a:ext cx="236" cy="310"/>
            </a:xfrm>
            <a:custGeom>
              <a:avLst/>
              <a:gdLst>
                <a:gd name="T0" fmla="*/ 65 w 236"/>
                <a:gd name="T1" fmla="*/ 0 h 310"/>
                <a:gd name="T2" fmla="*/ 0 w 236"/>
                <a:gd name="T3" fmla="*/ 310 h 310"/>
                <a:gd name="T4" fmla="*/ 81 w 236"/>
                <a:gd name="T5" fmla="*/ 310 h 310"/>
                <a:gd name="T6" fmla="*/ 131 w 236"/>
                <a:gd name="T7" fmla="*/ 70 h 310"/>
                <a:gd name="T8" fmla="*/ 223 w 236"/>
                <a:gd name="T9" fmla="*/ 70 h 310"/>
                <a:gd name="T10" fmla="*/ 236 w 236"/>
                <a:gd name="T11" fmla="*/ 0 h 310"/>
                <a:gd name="T12" fmla="*/ 65 w 236"/>
                <a:gd name="T13" fmla="*/ 0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6" h="310">
                  <a:moveTo>
                    <a:pt x="65" y="0"/>
                  </a:moveTo>
                  <a:lnTo>
                    <a:pt x="0" y="310"/>
                  </a:lnTo>
                  <a:lnTo>
                    <a:pt x="81" y="310"/>
                  </a:lnTo>
                  <a:lnTo>
                    <a:pt x="131" y="70"/>
                  </a:lnTo>
                  <a:lnTo>
                    <a:pt x="223" y="70"/>
                  </a:lnTo>
                  <a:lnTo>
                    <a:pt x="236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1" name="Freeform 160"/>
            <p:cNvSpPr>
              <a:spLocks/>
            </p:cNvSpPr>
            <p:nvPr userDrawn="1"/>
          </p:nvSpPr>
          <p:spPr bwMode="auto">
            <a:xfrm>
              <a:off x="2319" y="1361"/>
              <a:ext cx="297" cy="323"/>
            </a:xfrm>
            <a:custGeom>
              <a:avLst/>
              <a:gdLst>
                <a:gd name="T0" fmla="*/ 42 w 412"/>
                <a:gd name="T1" fmla="*/ 23 h 449"/>
                <a:gd name="T2" fmla="*/ 32 w 412"/>
                <a:gd name="T3" fmla="*/ 12 h 449"/>
                <a:gd name="T4" fmla="*/ 16 w 412"/>
                <a:gd name="T5" fmla="*/ 36 h 449"/>
                <a:gd name="T6" fmla="*/ 27 w 412"/>
                <a:gd name="T7" fmla="*/ 49 h 449"/>
                <a:gd name="T8" fmla="*/ 40 w 412"/>
                <a:gd name="T9" fmla="*/ 39 h 449"/>
                <a:gd name="T10" fmla="*/ 56 w 412"/>
                <a:gd name="T11" fmla="*/ 39 h 449"/>
                <a:gd name="T12" fmla="*/ 25 w 412"/>
                <a:gd name="T13" fmla="*/ 62 h 449"/>
                <a:gd name="T14" fmla="*/ 0 w 412"/>
                <a:gd name="T15" fmla="*/ 35 h 449"/>
                <a:gd name="T16" fmla="*/ 32 w 412"/>
                <a:gd name="T17" fmla="*/ 0 h 449"/>
                <a:gd name="T18" fmla="*/ 58 w 412"/>
                <a:gd name="T19" fmla="*/ 23 h 449"/>
                <a:gd name="T20" fmla="*/ 42 w 412"/>
                <a:gd name="T21" fmla="*/ 23 h 4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2" h="449">
                  <a:moveTo>
                    <a:pt x="298" y="164"/>
                  </a:moveTo>
                  <a:cubicBezTo>
                    <a:pt x="303" y="124"/>
                    <a:pt x="282" y="92"/>
                    <a:pt x="229" y="92"/>
                  </a:cubicBezTo>
                  <a:cubicBezTo>
                    <a:pt x="144" y="92"/>
                    <a:pt x="112" y="191"/>
                    <a:pt x="112" y="259"/>
                  </a:cubicBezTo>
                  <a:cubicBezTo>
                    <a:pt x="112" y="314"/>
                    <a:pt x="128" y="356"/>
                    <a:pt x="192" y="356"/>
                  </a:cubicBezTo>
                  <a:cubicBezTo>
                    <a:pt x="239" y="356"/>
                    <a:pt x="275" y="324"/>
                    <a:pt x="283" y="281"/>
                  </a:cubicBezTo>
                  <a:cubicBezTo>
                    <a:pt x="395" y="281"/>
                    <a:pt x="395" y="281"/>
                    <a:pt x="395" y="281"/>
                  </a:cubicBezTo>
                  <a:cubicBezTo>
                    <a:pt x="371" y="391"/>
                    <a:pt x="302" y="449"/>
                    <a:pt x="176" y="449"/>
                  </a:cubicBezTo>
                  <a:cubicBezTo>
                    <a:pt x="108" y="449"/>
                    <a:pt x="0" y="414"/>
                    <a:pt x="0" y="255"/>
                  </a:cubicBezTo>
                  <a:cubicBezTo>
                    <a:pt x="0" y="116"/>
                    <a:pt x="85" y="0"/>
                    <a:pt x="231" y="0"/>
                  </a:cubicBezTo>
                  <a:cubicBezTo>
                    <a:pt x="339" y="0"/>
                    <a:pt x="412" y="51"/>
                    <a:pt x="411" y="164"/>
                  </a:cubicBezTo>
                  <a:lnTo>
                    <a:pt x="298" y="164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2" name="Freeform 161"/>
            <p:cNvSpPr>
              <a:spLocks noEditPoints="1"/>
            </p:cNvSpPr>
            <p:nvPr userDrawn="1"/>
          </p:nvSpPr>
          <p:spPr bwMode="auto">
            <a:xfrm>
              <a:off x="2623" y="1446"/>
              <a:ext cx="240" cy="238"/>
            </a:xfrm>
            <a:custGeom>
              <a:avLst/>
              <a:gdLst>
                <a:gd name="T0" fmla="*/ 26 w 334"/>
                <a:gd name="T1" fmla="*/ 0 h 331"/>
                <a:gd name="T2" fmla="*/ 46 w 334"/>
                <a:gd name="T3" fmla="*/ 19 h 331"/>
                <a:gd name="T4" fmla="*/ 21 w 334"/>
                <a:gd name="T5" fmla="*/ 45 h 331"/>
                <a:gd name="T6" fmla="*/ 0 w 334"/>
                <a:gd name="T7" fmla="*/ 27 h 331"/>
                <a:gd name="T8" fmla="*/ 26 w 334"/>
                <a:gd name="T9" fmla="*/ 0 h 331"/>
                <a:gd name="T10" fmla="*/ 21 w 334"/>
                <a:gd name="T11" fmla="*/ 35 h 331"/>
                <a:gd name="T12" fmla="*/ 32 w 334"/>
                <a:gd name="T13" fmla="*/ 19 h 331"/>
                <a:gd name="T14" fmla="*/ 24 w 334"/>
                <a:gd name="T15" fmla="*/ 10 h 331"/>
                <a:gd name="T16" fmla="*/ 14 w 334"/>
                <a:gd name="T17" fmla="*/ 27 h 331"/>
                <a:gd name="T18" fmla="*/ 21 w 334"/>
                <a:gd name="T19" fmla="*/ 35 h 3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4" h="331">
                  <a:moveTo>
                    <a:pt x="186" y="0"/>
                  </a:moveTo>
                  <a:cubicBezTo>
                    <a:pt x="272" y="0"/>
                    <a:pt x="334" y="48"/>
                    <a:pt x="334" y="138"/>
                  </a:cubicBezTo>
                  <a:cubicBezTo>
                    <a:pt x="334" y="249"/>
                    <a:pt x="264" y="331"/>
                    <a:pt x="150" y="331"/>
                  </a:cubicBezTo>
                  <a:cubicBezTo>
                    <a:pt x="63" y="331"/>
                    <a:pt x="0" y="287"/>
                    <a:pt x="0" y="194"/>
                  </a:cubicBezTo>
                  <a:cubicBezTo>
                    <a:pt x="0" y="84"/>
                    <a:pt x="73" y="0"/>
                    <a:pt x="186" y="0"/>
                  </a:cubicBezTo>
                  <a:close/>
                  <a:moveTo>
                    <a:pt x="153" y="255"/>
                  </a:moveTo>
                  <a:cubicBezTo>
                    <a:pt x="211" y="255"/>
                    <a:pt x="232" y="190"/>
                    <a:pt x="232" y="142"/>
                  </a:cubicBezTo>
                  <a:cubicBezTo>
                    <a:pt x="232" y="103"/>
                    <a:pt x="218" y="75"/>
                    <a:pt x="180" y="75"/>
                  </a:cubicBezTo>
                  <a:cubicBezTo>
                    <a:pt x="124" y="75"/>
                    <a:pt x="103" y="149"/>
                    <a:pt x="103" y="191"/>
                  </a:cubicBezTo>
                  <a:cubicBezTo>
                    <a:pt x="103" y="226"/>
                    <a:pt x="116" y="255"/>
                    <a:pt x="153" y="255"/>
                  </a:cubicBez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3" name="Freeform 162"/>
            <p:cNvSpPr>
              <a:spLocks/>
            </p:cNvSpPr>
            <p:nvPr userDrawn="1"/>
          </p:nvSpPr>
          <p:spPr bwMode="auto">
            <a:xfrm>
              <a:off x="2868" y="1446"/>
              <a:ext cx="258" cy="231"/>
            </a:xfrm>
            <a:custGeom>
              <a:avLst/>
              <a:gdLst>
                <a:gd name="T0" fmla="*/ 9 w 358"/>
                <a:gd name="T1" fmla="*/ 1 h 322"/>
                <a:gd name="T2" fmla="*/ 23 w 358"/>
                <a:gd name="T3" fmla="*/ 1 h 322"/>
                <a:gd name="T4" fmla="*/ 22 w 358"/>
                <a:gd name="T5" fmla="*/ 6 h 322"/>
                <a:gd name="T6" fmla="*/ 23 w 358"/>
                <a:gd name="T7" fmla="*/ 6 h 322"/>
                <a:gd name="T8" fmla="*/ 38 w 358"/>
                <a:gd name="T9" fmla="*/ 0 h 322"/>
                <a:gd name="T10" fmla="*/ 50 w 358"/>
                <a:gd name="T11" fmla="*/ 12 h 322"/>
                <a:gd name="T12" fmla="*/ 49 w 358"/>
                <a:gd name="T13" fmla="*/ 21 h 322"/>
                <a:gd name="T14" fmla="*/ 44 w 358"/>
                <a:gd name="T15" fmla="*/ 44 h 322"/>
                <a:gd name="T16" fmla="*/ 29 w 358"/>
                <a:gd name="T17" fmla="*/ 44 h 322"/>
                <a:gd name="T18" fmla="*/ 35 w 358"/>
                <a:gd name="T19" fmla="*/ 21 h 322"/>
                <a:gd name="T20" fmla="*/ 35 w 358"/>
                <a:gd name="T21" fmla="*/ 16 h 322"/>
                <a:gd name="T22" fmla="*/ 30 w 358"/>
                <a:gd name="T23" fmla="*/ 11 h 322"/>
                <a:gd name="T24" fmla="*/ 18 w 358"/>
                <a:gd name="T25" fmla="*/ 26 h 322"/>
                <a:gd name="T26" fmla="*/ 14 w 358"/>
                <a:gd name="T27" fmla="*/ 44 h 322"/>
                <a:gd name="T28" fmla="*/ 0 w 358"/>
                <a:gd name="T29" fmla="*/ 44 h 322"/>
                <a:gd name="T30" fmla="*/ 9 w 358"/>
                <a:gd name="T31" fmla="*/ 1 h 3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8" h="322">
                  <a:moveTo>
                    <a:pt x="65" y="9"/>
                  </a:moveTo>
                  <a:cubicBezTo>
                    <a:pt x="168" y="9"/>
                    <a:pt x="168" y="9"/>
                    <a:pt x="168" y="9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76" y="26"/>
                    <a:pt x="214" y="0"/>
                    <a:pt x="269" y="0"/>
                  </a:cubicBezTo>
                  <a:cubicBezTo>
                    <a:pt x="325" y="0"/>
                    <a:pt x="358" y="34"/>
                    <a:pt x="358" y="88"/>
                  </a:cubicBezTo>
                  <a:cubicBezTo>
                    <a:pt x="358" y="108"/>
                    <a:pt x="351" y="140"/>
                    <a:pt x="348" y="155"/>
                  </a:cubicBezTo>
                  <a:cubicBezTo>
                    <a:pt x="310" y="322"/>
                    <a:pt x="310" y="322"/>
                    <a:pt x="310" y="322"/>
                  </a:cubicBezTo>
                  <a:cubicBezTo>
                    <a:pt x="208" y="322"/>
                    <a:pt x="208" y="322"/>
                    <a:pt x="208" y="322"/>
                  </a:cubicBezTo>
                  <a:cubicBezTo>
                    <a:pt x="243" y="156"/>
                    <a:pt x="243" y="156"/>
                    <a:pt x="243" y="156"/>
                  </a:cubicBezTo>
                  <a:cubicBezTo>
                    <a:pt x="246" y="141"/>
                    <a:pt x="249" y="128"/>
                    <a:pt x="249" y="116"/>
                  </a:cubicBezTo>
                  <a:cubicBezTo>
                    <a:pt x="249" y="91"/>
                    <a:pt x="234" y="78"/>
                    <a:pt x="212" y="78"/>
                  </a:cubicBezTo>
                  <a:cubicBezTo>
                    <a:pt x="149" y="78"/>
                    <a:pt x="141" y="138"/>
                    <a:pt x="131" y="189"/>
                  </a:cubicBezTo>
                  <a:cubicBezTo>
                    <a:pt x="103" y="322"/>
                    <a:pt x="103" y="322"/>
                    <a:pt x="103" y="322"/>
                  </a:cubicBezTo>
                  <a:cubicBezTo>
                    <a:pt x="0" y="322"/>
                    <a:pt x="0" y="322"/>
                    <a:pt x="0" y="322"/>
                  </a:cubicBezTo>
                  <a:lnTo>
                    <a:pt x="65" y="9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4" name="Freeform 163"/>
            <p:cNvSpPr>
              <a:spLocks/>
            </p:cNvSpPr>
            <p:nvPr userDrawn="1"/>
          </p:nvSpPr>
          <p:spPr bwMode="auto">
            <a:xfrm>
              <a:off x="3155" y="1384"/>
              <a:ext cx="167" cy="295"/>
            </a:xfrm>
            <a:custGeom>
              <a:avLst/>
              <a:gdLst>
                <a:gd name="T0" fmla="*/ 23 w 233"/>
                <a:gd name="T1" fmla="*/ 13 h 410"/>
                <a:gd name="T2" fmla="*/ 32 w 233"/>
                <a:gd name="T3" fmla="*/ 13 h 410"/>
                <a:gd name="T4" fmla="*/ 30 w 233"/>
                <a:gd name="T5" fmla="*/ 22 h 410"/>
                <a:gd name="T6" fmla="*/ 21 w 233"/>
                <a:gd name="T7" fmla="*/ 22 h 410"/>
                <a:gd name="T8" fmla="*/ 17 w 233"/>
                <a:gd name="T9" fmla="*/ 39 h 410"/>
                <a:gd name="T10" fmla="*/ 17 w 233"/>
                <a:gd name="T11" fmla="*/ 43 h 410"/>
                <a:gd name="T12" fmla="*/ 21 w 233"/>
                <a:gd name="T13" fmla="*/ 46 h 410"/>
                <a:gd name="T14" fmla="*/ 26 w 233"/>
                <a:gd name="T15" fmla="*/ 46 h 410"/>
                <a:gd name="T16" fmla="*/ 23 w 233"/>
                <a:gd name="T17" fmla="*/ 56 h 410"/>
                <a:gd name="T18" fmla="*/ 15 w 233"/>
                <a:gd name="T19" fmla="*/ 57 h 410"/>
                <a:gd name="T20" fmla="*/ 2 w 233"/>
                <a:gd name="T21" fmla="*/ 49 h 410"/>
                <a:gd name="T22" fmla="*/ 4 w 233"/>
                <a:gd name="T23" fmla="*/ 38 h 410"/>
                <a:gd name="T24" fmla="*/ 7 w 233"/>
                <a:gd name="T25" fmla="*/ 22 h 410"/>
                <a:gd name="T26" fmla="*/ 0 w 233"/>
                <a:gd name="T27" fmla="*/ 22 h 410"/>
                <a:gd name="T28" fmla="*/ 1 w 233"/>
                <a:gd name="T29" fmla="*/ 13 h 410"/>
                <a:gd name="T30" fmla="*/ 9 w 233"/>
                <a:gd name="T31" fmla="*/ 13 h 410"/>
                <a:gd name="T32" fmla="*/ 11 w 233"/>
                <a:gd name="T33" fmla="*/ 0 h 410"/>
                <a:gd name="T34" fmla="*/ 26 w 233"/>
                <a:gd name="T35" fmla="*/ 0 h 410"/>
                <a:gd name="T36" fmla="*/ 23 w 233"/>
                <a:gd name="T37" fmla="*/ 13 h 4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3" h="410">
                  <a:moveTo>
                    <a:pt x="168" y="94"/>
                  </a:moveTo>
                  <a:cubicBezTo>
                    <a:pt x="233" y="94"/>
                    <a:pt x="233" y="94"/>
                    <a:pt x="233" y="94"/>
                  </a:cubicBezTo>
                  <a:cubicBezTo>
                    <a:pt x="219" y="160"/>
                    <a:pt x="219" y="160"/>
                    <a:pt x="219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29" y="278"/>
                    <a:pt x="129" y="278"/>
                    <a:pt x="129" y="278"/>
                  </a:cubicBezTo>
                  <a:cubicBezTo>
                    <a:pt x="126" y="292"/>
                    <a:pt x="124" y="305"/>
                    <a:pt x="124" y="316"/>
                  </a:cubicBezTo>
                  <a:cubicBezTo>
                    <a:pt x="124" y="331"/>
                    <a:pt x="138" y="332"/>
                    <a:pt x="156" y="332"/>
                  </a:cubicBezTo>
                  <a:cubicBezTo>
                    <a:pt x="167" y="332"/>
                    <a:pt x="177" y="331"/>
                    <a:pt x="188" y="330"/>
                  </a:cubicBezTo>
                  <a:cubicBezTo>
                    <a:pt x="172" y="407"/>
                    <a:pt x="172" y="407"/>
                    <a:pt x="172" y="407"/>
                  </a:cubicBezTo>
                  <a:cubicBezTo>
                    <a:pt x="151" y="408"/>
                    <a:pt x="132" y="410"/>
                    <a:pt x="112" y="410"/>
                  </a:cubicBezTo>
                  <a:cubicBezTo>
                    <a:pt x="65" y="410"/>
                    <a:pt x="15" y="404"/>
                    <a:pt x="15" y="356"/>
                  </a:cubicBezTo>
                  <a:cubicBezTo>
                    <a:pt x="15" y="334"/>
                    <a:pt x="19" y="310"/>
                    <a:pt x="27" y="273"/>
                  </a:cubicBezTo>
                  <a:cubicBezTo>
                    <a:pt x="51" y="160"/>
                    <a:pt x="51" y="160"/>
                    <a:pt x="51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68" y="94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5" name="Freeform 164"/>
            <p:cNvSpPr>
              <a:spLocks/>
            </p:cNvSpPr>
            <p:nvPr userDrawn="1"/>
          </p:nvSpPr>
          <p:spPr bwMode="auto">
            <a:xfrm>
              <a:off x="3322" y="1446"/>
              <a:ext cx="206" cy="231"/>
            </a:xfrm>
            <a:custGeom>
              <a:avLst/>
              <a:gdLst>
                <a:gd name="T0" fmla="*/ 9 w 287"/>
                <a:gd name="T1" fmla="*/ 1 h 322"/>
                <a:gd name="T2" fmla="*/ 23 w 287"/>
                <a:gd name="T3" fmla="*/ 1 h 322"/>
                <a:gd name="T4" fmla="*/ 21 w 287"/>
                <a:gd name="T5" fmla="*/ 8 h 322"/>
                <a:gd name="T6" fmla="*/ 21 w 287"/>
                <a:gd name="T7" fmla="*/ 8 h 322"/>
                <a:gd name="T8" fmla="*/ 34 w 287"/>
                <a:gd name="T9" fmla="*/ 0 h 322"/>
                <a:gd name="T10" fmla="*/ 39 w 287"/>
                <a:gd name="T11" fmla="*/ 1 h 322"/>
                <a:gd name="T12" fmla="*/ 37 w 287"/>
                <a:gd name="T13" fmla="*/ 14 h 322"/>
                <a:gd name="T14" fmla="*/ 30 w 287"/>
                <a:gd name="T15" fmla="*/ 12 h 322"/>
                <a:gd name="T16" fmla="*/ 18 w 287"/>
                <a:gd name="T17" fmla="*/ 24 h 322"/>
                <a:gd name="T18" fmla="*/ 14 w 287"/>
                <a:gd name="T19" fmla="*/ 44 h 322"/>
                <a:gd name="T20" fmla="*/ 0 w 287"/>
                <a:gd name="T21" fmla="*/ 44 h 322"/>
                <a:gd name="T22" fmla="*/ 9 w 287"/>
                <a:gd name="T23" fmla="*/ 1 h 3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7" h="322">
                  <a:moveTo>
                    <a:pt x="65" y="9"/>
                  </a:moveTo>
                  <a:cubicBezTo>
                    <a:pt x="165" y="9"/>
                    <a:pt x="165" y="9"/>
                    <a:pt x="165" y="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76" y="23"/>
                    <a:pt x="211" y="0"/>
                    <a:pt x="253" y="0"/>
                  </a:cubicBezTo>
                  <a:cubicBezTo>
                    <a:pt x="267" y="0"/>
                    <a:pt x="277" y="0"/>
                    <a:pt x="287" y="5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53" y="92"/>
                    <a:pt x="240" y="90"/>
                    <a:pt x="221" y="90"/>
                  </a:cubicBezTo>
                  <a:cubicBezTo>
                    <a:pt x="165" y="90"/>
                    <a:pt x="143" y="125"/>
                    <a:pt x="133" y="178"/>
                  </a:cubicBezTo>
                  <a:cubicBezTo>
                    <a:pt x="103" y="322"/>
                    <a:pt x="103" y="322"/>
                    <a:pt x="103" y="322"/>
                  </a:cubicBezTo>
                  <a:cubicBezTo>
                    <a:pt x="0" y="322"/>
                    <a:pt x="0" y="322"/>
                    <a:pt x="0" y="322"/>
                  </a:cubicBezTo>
                  <a:lnTo>
                    <a:pt x="65" y="9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6" name="Freeform 165"/>
            <p:cNvSpPr>
              <a:spLocks noEditPoints="1"/>
            </p:cNvSpPr>
            <p:nvPr userDrawn="1"/>
          </p:nvSpPr>
          <p:spPr bwMode="auto">
            <a:xfrm>
              <a:off x="3514" y="1446"/>
              <a:ext cx="241" cy="238"/>
            </a:xfrm>
            <a:custGeom>
              <a:avLst/>
              <a:gdLst>
                <a:gd name="T0" fmla="*/ 27 w 334"/>
                <a:gd name="T1" fmla="*/ 0 h 331"/>
                <a:gd name="T2" fmla="*/ 48 w 334"/>
                <a:gd name="T3" fmla="*/ 19 h 331"/>
                <a:gd name="T4" fmla="*/ 21 w 334"/>
                <a:gd name="T5" fmla="*/ 45 h 331"/>
                <a:gd name="T6" fmla="*/ 0 w 334"/>
                <a:gd name="T7" fmla="*/ 27 h 331"/>
                <a:gd name="T8" fmla="*/ 27 w 334"/>
                <a:gd name="T9" fmla="*/ 0 h 331"/>
                <a:gd name="T10" fmla="*/ 22 w 334"/>
                <a:gd name="T11" fmla="*/ 35 h 331"/>
                <a:gd name="T12" fmla="*/ 32 w 334"/>
                <a:gd name="T13" fmla="*/ 19 h 331"/>
                <a:gd name="T14" fmla="*/ 25 w 334"/>
                <a:gd name="T15" fmla="*/ 10 h 331"/>
                <a:gd name="T16" fmla="*/ 14 w 334"/>
                <a:gd name="T17" fmla="*/ 27 h 331"/>
                <a:gd name="T18" fmla="*/ 22 w 334"/>
                <a:gd name="T19" fmla="*/ 35 h 3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4" h="331">
                  <a:moveTo>
                    <a:pt x="187" y="0"/>
                  </a:moveTo>
                  <a:cubicBezTo>
                    <a:pt x="272" y="0"/>
                    <a:pt x="334" y="48"/>
                    <a:pt x="334" y="138"/>
                  </a:cubicBezTo>
                  <a:cubicBezTo>
                    <a:pt x="334" y="249"/>
                    <a:pt x="264" y="331"/>
                    <a:pt x="150" y="331"/>
                  </a:cubicBezTo>
                  <a:cubicBezTo>
                    <a:pt x="64" y="331"/>
                    <a:pt x="0" y="287"/>
                    <a:pt x="0" y="194"/>
                  </a:cubicBezTo>
                  <a:cubicBezTo>
                    <a:pt x="0" y="84"/>
                    <a:pt x="73" y="0"/>
                    <a:pt x="187" y="0"/>
                  </a:cubicBezTo>
                  <a:close/>
                  <a:moveTo>
                    <a:pt x="153" y="255"/>
                  </a:moveTo>
                  <a:cubicBezTo>
                    <a:pt x="211" y="255"/>
                    <a:pt x="232" y="190"/>
                    <a:pt x="232" y="142"/>
                  </a:cubicBezTo>
                  <a:cubicBezTo>
                    <a:pt x="232" y="103"/>
                    <a:pt x="219" y="75"/>
                    <a:pt x="180" y="75"/>
                  </a:cubicBezTo>
                  <a:cubicBezTo>
                    <a:pt x="125" y="75"/>
                    <a:pt x="103" y="149"/>
                    <a:pt x="103" y="191"/>
                  </a:cubicBezTo>
                  <a:cubicBezTo>
                    <a:pt x="103" y="226"/>
                    <a:pt x="117" y="255"/>
                    <a:pt x="153" y="255"/>
                  </a:cubicBez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7" name="Freeform 166"/>
            <p:cNvSpPr>
              <a:spLocks/>
            </p:cNvSpPr>
            <p:nvPr userDrawn="1"/>
          </p:nvSpPr>
          <p:spPr bwMode="auto">
            <a:xfrm>
              <a:off x="3761" y="1367"/>
              <a:ext cx="138" cy="310"/>
            </a:xfrm>
            <a:custGeom>
              <a:avLst/>
              <a:gdLst>
                <a:gd name="T0" fmla="*/ 64 w 138"/>
                <a:gd name="T1" fmla="*/ 0 h 310"/>
                <a:gd name="T2" fmla="*/ 138 w 138"/>
                <a:gd name="T3" fmla="*/ 0 h 310"/>
                <a:gd name="T4" fmla="*/ 73 w 138"/>
                <a:gd name="T5" fmla="*/ 310 h 310"/>
                <a:gd name="T6" fmla="*/ 0 w 138"/>
                <a:gd name="T7" fmla="*/ 310 h 310"/>
                <a:gd name="T8" fmla="*/ 64 w 138"/>
                <a:gd name="T9" fmla="*/ 0 h 3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8" h="310">
                  <a:moveTo>
                    <a:pt x="64" y="0"/>
                  </a:moveTo>
                  <a:lnTo>
                    <a:pt x="138" y="0"/>
                  </a:lnTo>
                  <a:lnTo>
                    <a:pt x="73" y="310"/>
                  </a:lnTo>
                  <a:lnTo>
                    <a:pt x="0" y="31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9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8" name="Freeform 167"/>
            <p:cNvSpPr>
              <a:spLocks/>
            </p:cNvSpPr>
            <p:nvPr userDrawn="1"/>
          </p:nvSpPr>
          <p:spPr bwMode="auto">
            <a:xfrm>
              <a:off x="1910" y="1723"/>
              <a:ext cx="97" cy="122"/>
            </a:xfrm>
            <a:custGeom>
              <a:avLst/>
              <a:gdLst>
                <a:gd name="T0" fmla="*/ 0 w 97"/>
                <a:gd name="T1" fmla="*/ 0 h 122"/>
                <a:gd name="T2" fmla="*/ 16 w 97"/>
                <a:gd name="T3" fmla="*/ 0 h 122"/>
                <a:gd name="T4" fmla="*/ 16 w 97"/>
                <a:gd name="T5" fmla="*/ 52 h 122"/>
                <a:gd name="T6" fmla="*/ 81 w 97"/>
                <a:gd name="T7" fmla="*/ 52 h 122"/>
                <a:gd name="T8" fmla="*/ 81 w 97"/>
                <a:gd name="T9" fmla="*/ 0 h 122"/>
                <a:gd name="T10" fmla="*/ 97 w 97"/>
                <a:gd name="T11" fmla="*/ 0 h 122"/>
                <a:gd name="T12" fmla="*/ 97 w 97"/>
                <a:gd name="T13" fmla="*/ 122 h 122"/>
                <a:gd name="T14" fmla="*/ 81 w 97"/>
                <a:gd name="T15" fmla="*/ 122 h 122"/>
                <a:gd name="T16" fmla="*/ 81 w 97"/>
                <a:gd name="T17" fmla="*/ 66 h 122"/>
                <a:gd name="T18" fmla="*/ 16 w 97"/>
                <a:gd name="T19" fmla="*/ 66 h 122"/>
                <a:gd name="T20" fmla="*/ 16 w 97"/>
                <a:gd name="T21" fmla="*/ 122 h 122"/>
                <a:gd name="T22" fmla="*/ 0 w 97"/>
                <a:gd name="T23" fmla="*/ 122 h 122"/>
                <a:gd name="T24" fmla="*/ 0 w 97"/>
                <a:gd name="T25" fmla="*/ 0 h 1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7" h="122">
                  <a:moveTo>
                    <a:pt x="0" y="0"/>
                  </a:moveTo>
                  <a:lnTo>
                    <a:pt x="16" y="0"/>
                  </a:lnTo>
                  <a:lnTo>
                    <a:pt x="16" y="52"/>
                  </a:lnTo>
                  <a:lnTo>
                    <a:pt x="81" y="52"/>
                  </a:lnTo>
                  <a:lnTo>
                    <a:pt x="81" y="0"/>
                  </a:lnTo>
                  <a:lnTo>
                    <a:pt x="97" y="0"/>
                  </a:lnTo>
                  <a:lnTo>
                    <a:pt x="97" y="122"/>
                  </a:lnTo>
                  <a:lnTo>
                    <a:pt x="81" y="122"/>
                  </a:lnTo>
                  <a:lnTo>
                    <a:pt x="81" y="66"/>
                  </a:lnTo>
                  <a:lnTo>
                    <a:pt x="16" y="66"/>
                  </a:lnTo>
                  <a:lnTo>
                    <a:pt x="16" y="122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09" name="Freeform 168"/>
            <p:cNvSpPr>
              <a:spLocks/>
            </p:cNvSpPr>
            <p:nvPr userDrawn="1"/>
          </p:nvSpPr>
          <p:spPr bwMode="auto">
            <a:xfrm>
              <a:off x="2021" y="1723"/>
              <a:ext cx="110" cy="122"/>
            </a:xfrm>
            <a:custGeom>
              <a:avLst/>
              <a:gdLst>
                <a:gd name="T0" fmla="*/ 64 w 110"/>
                <a:gd name="T1" fmla="*/ 71 h 122"/>
                <a:gd name="T2" fmla="*/ 64 w 110"/>
                <a:gd name="T3" fmla="*/ 122 h 122"/>
                <a:gd name="T4" fmla="*/ 47 w 110"/>
                <a:gd name="T5" fmla="*/ 122 h 122"/>
                <a:gd name="T6" fmla="*/ 47 w 110"/>
                <a:gd name="T7" fmla="*/ 71 h 122"/>
                <a:gd name="T8" fmla="*/ 0 w 110"/>
                <a:gd name="T9" fmla="*/ 0 h 122"/>
                <a:gd name="T10" fmla="*/ 19 w 110"/>
                <a:gd name="T11" fmla="*/ 0 h 122"/>
                <a:gd name="T12" fmla="*/ 56 w 110"/>
                <a:gd name="T13" fmla="*/ 58 h 122"/>
                <a:gd name="T14" fmla="*/ 92 w 110"/>
                <a:gd name="T15" fmla="*/ 0 h 122"/>
                <a:gd name="T16" fmla="*/ 110 w 110"/>
                <a:gd name="T17" fmla="*/ 0 h 122"/>
                <a:gd name="T18" fmla="*/ 64 w 110"/>
                <a:gd name="T19" fmla="*/ 71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0" h="122">
                  <a:moveTo>
                    <a:pt x="64" y="71"/>
                  </a:moveTo>
                  <a:lnTo>
                    <a:pt x="64" y="122"/>
                  </a:lnTo>
                  <a:lnTo>
                    <a:pt x="47" y="122"/>
                  </a:lnTo>
                  <a:lnTo>
                    <a:pt x="47" y="7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6" y="58"/>
                  </a:lnTo>
                  <a:lnTo>
                    <a:pt x="92" y="0"/>
                  </a:lnTo>
                  <a:lnTo>
                    <a:pt x="110" y="0"/>
                  </a:lnTo>
                  <a:lnTo>
                    <a:pt x="64" y="71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0" name="Freeform 169"/>
            <p:cNvSpPr>
              <a:spLocks noEditPoints="1"/>
            </p:cNvSpPr>
            <p:nvPr userDrawn="1"/>
          </p:nvSpPr>
          <p:spPr bwMode="auto">
            <a:xfrm>
              <a:off x="2145" y="1723"/>
              <a:ext cx="101" cy="122"/>
            </a:xfrm>
            <a:custGeom>
              <a:avLst/>
              <a:gdLst>
                <a:gd name="T0" fmla="*/ 0 w 140"/>
                <a:gd name="T1" fmla="*/ 0 h 170"/>
                <a:gd name="T2" fmla="*/ 9 w 140"/>
                <a:gd name="T3" fmla="*/ 0 h 170"/>
                <a:gd name="T4" fmla="*/ 19 w 140"/>
                <a:gd name="T5" fmla="*/ 11 h 170"/>
                <a:gd name="T6" fmla="*/ 9 w 140"/>
                <a:gd name="T7" fmla="*/ 23 h 170"/>
                <a:gd name="T8" fmla="*/ 0 w 140"/>
                <a:gd name="T9" fmla="*/ 23 h 170"/>
                <a:gd name="T10" fmla="*/ 0 w 140"/>
                <a:gd name="T11" fmla="*/ 0 h 170"/>
                <a:gd name="T12" fmla="*/ 3 w 140"/>
                <a:gd name="T13" fmla="*/ 21 h 170"/>
                <a:gd name="T14" fmla="*/ 9 w 140"/>
                <a:gd name="T15" fmla="*/ 21 h 170"/>
                <a:gd name="T16" fmla="*/ 17 w 140"/>
                <a:gd name="T17" fmla="*/ 11 h 170"/>
                <a:gd name="T18" fmla="*/ 9 w 140"/>
                <a:gd name="T19" fmla="*/ 3 h 170"/>
                <a:gd name="T20" fmla="*/ 3 w 140"/>
                <a:gd name="T21" fmla="*/ 3 h 170"/>
                <a:gd name="T22" fmla="*/ 3 w 140"/>
                <a:gd name="T23" fmla="*/ 21 h 1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40" h="170">
                  <a:moveTo>
                    <a:pt x="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111" y="0"/>
                    <a:pt x="140" y="26"/>
                    <a:pt x="140" y="81"/>
                  </a:cubicBezTo>
                  <a:cubicBezTo>
                    <a:pt x="140" y="138"/>
                    <a:pt x="115" y="170"/>
                    <a:pt x="58" y="170"/>
                  </a:cubicBezTo>
                  <a:cubicBezTo>
                    <a:pt x="0" y="170"/>
                    <a:pt x="0" y="170"/>
                    <a:pt x="0" y="170"/>
                  </a:cubicBezTo>
                  <a:lnTo>
                    <a:pt x="0" y="0"/>
                  </a:lnTo>
                  <a:close/>
                  <a:moveTo>
                    <a:pt x="23" y="151"/>
                  </a:moveTo>
                  <a:cubicBezTo>
                    <a:pt x="60" y="151"/>
                    <a:pt x="60" y="151"/>
                    <a:pt x="60" y="151"/>
                  </a:cubicBezTo>
                  <a:cubicBezTo>
                    <a:pt x="76" y="151"/>
                    <a:pt x="118" y="146"/>
                    <a:pt x="118" y="84"/>
                  </a:cubicBezTo>
                  <a:cubicBezTo>
                    <a:pt x="118" y="43"/>
                    <a:pt x="103" y="19"/>
                    <a:pt x="61" y="19"/>
                  </a:cubicBezTo>
                  <a:cubicBezTo>
                    <a:pt x="23" y="19"/>
                    <a:pt x="23" y="19"/>
                    <a:pt x="23" y="19"/>
                  </a:cubicBezTo>
                  <a:lnTo>
                    <a:pt x="23" y="151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1" name="Freeform 170"/>
            <p:cNvSpPr>
              <a:spLocks noEditPoints="1"/>
            </p:cNvSpPr>
            <p:nvPr userDrawn="1"/>
          </p:nvSpPr>
          <p:spPr bwMode="auto">
            <a:xfrm>
              <a:off x="2252" y="1723"/>
              <a:ext cx="113" cy="122"/>
            </a:xfrm>
            <a:custGeom>
              <a:avLst/>
              <a:gdLst>
                <a:gd name="T0" fmla="*/ 47 w 113"/>
                <a:gd name="T1" fmla="*/ 0 h 122"/>
                <a:gd name="T2" fmla="*/ 65 w 113"/>
                <a:gd name="T3" fmla="*/ 0 h 122"/>
                <a:gd name="T4" fmla="*/ 113 w 113"/>
                <a:gd name="T5" fmla="*/ 122 h 122"/>
                <a:gd name="T6" fmla="*/ 95 w 113"/>
                <a:gd name="T7" fmla="*/ 122 h 122"/>
                <a:gd name="T8" fmla="*/ 82 w 113"/>
                <a:gd name="T9" fmla="*/ 85 h 122"/>
                <a:gd name="T10" fmla="*/ 30 w 113"/>
                <a:gd name="T11" fmla="*/ 85 h 122"/>
                <a:gd name="T12" fmla="*/ 16 w 113"/>
                <a:gd name="T13" fmla="*/ 122 h 122"/>
                <a:gd name="T14" fmla="*/ 0 w 113"/>
                <a:gd name="T15" fmla="*/ 122 h 122"/>
                <a:gd name="T16" fmla="*/ 47 w 113"/>
                <a:gd name="T17" fmla="*/ 0 h 122"/>
                <a:gd name="T18" fmla="*/ 35 w 113"/>
                <a:gd name="T19" fmla="*/ 71 h 122"/>
                <a:gd name="T20" fmla="*/ 77 w 113"/>
                <a:gd name="T21" fmla="*/ 71 h 122"/>
                <a:gd name="T22" fmla="*/ 56 w 113"/>
                <a:gd name="T23" fmla="*/ 14 h 122"/>
                <a:gd name="T24" fmla="*/ 56 w 113"/>
                <a:gd name="T25" fmla="*/ 14 h 122"/>
                <a:gd name="T26" fmla="*/ 35 w 113"/>
                <a:gd name="T27" fmla="*/ 71 h 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3" h="122">
                  <a:moveTo>
                    <a:pt x="47" y="0"/>
                  </a:moveTo>
                  <a:lnTo>
                    <a:pt x="65" y="0"/>
                  </a:lnTo>
                  <a:lnTo>
                    <a:pt x="113" y="122"/>
                  </a:lnTo>
                  <a:lnTo>
                    <a:pt x="95" y="122"/>
                  </a:lnTo>
                  <a:lnTo>
                    <a:pt x="82" y="85"/>
                  </a:lnTo>
                  <a:lnTo>
                    <a:pt x="30" y="85"/>
                  </a:lnTo>
                  <a:lnTo>
                    <a:pt x="16" y="122"/>
                  </a:lnTo>
                  <a:lnTo>
                    <a:pt x="0" y="122"/>
                  </a:lnTo>
                  <a:lnTo>
                    <a:pt x="47" y="0"/>
                  </a:lnTo>
                  <a:close/>
                  <a:moveTo>
                    <a:pt x="35" y="71"/>
                  </a:moveTo>
                  <a:lnTo>
                    <a:pt x="77" y="71"/>
                  </a:lnTo>
                  <a:lnTo>
                    <a:pt x="56" y="14"/>
                  </a:lnTo>
                  <a:lnTo>
                    <a:pt x="35" y="71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2" name="Freeform 171"/>
            <p:cNvSpPr>
              <a:spLocks/>
            </p:cNvSpPr>
            <p:nvPr userDrawn="1"/>
          </p:nvSpPr>
          <p:spPr bwMode="auto">
            <a:xfrm>
              <a:off x="2371" y="1720"/>
              <a:ext cx="109" cy="128"/>
            </a:xfrm>
            <a:custGeom>
              <a:avLst/>
              <a:gdLst>
                <a:gd name="T0" fmla="*/ 17 w 152"/>
                <a:gd name="T1" fmla="*/ 8 h 178"/>
                <a:gd name="T2" fmla="*/ 11 w 152"/>
                <a:gd name="T3" fmla="*/ 3 h 178"/>
                <a:gd name="T4" fmla="*/ 3 w 152"/>
                <a:gd name="T5" fmla="*/ 12 h 178"/>
                <a:gd name="T6" fmla="*/ 11 w 152"/>
                <a:gd name="T7" fmla="*/ 22 h 178"/>
                <a:gd name="T8" fmla="*/ 17 w 152"/>
                <a:gd name="T9" fmla="*/ 15 h 178"/>
                <a:gd name="T10" fmla="*/ 21 w 152"/>
                <a:gd name="T11" fmla="*/ 15 h 178"/>
                <a:gd name="T12" fmla="*/ 11 w 152"/>
                <a:gd name="T13" fmla="*/ 24 h 178"/>
                <a:gd name="T14" fmla="*/ 0 w 152"/>
                <a:gd name="T15" fmla="*/ 12 h 178"/>
                <a:gd name="T16" fmla="*/ 11 w 152"/>
                <a:gd name="T17" fmla="*/ 0 h 178"/>
                <a:gd name="T18" fmla="*/ 20 w 152"/>
                <a:gd name="T19" fmla="*/ 8 h 178"/>
                <a:gd name="T20" fmla="*/ 17 w 152"/>
                <a:gd name="T21" fmla="*/ 8 h 1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2" h="178">
                  <a:moveTo>
                    <a:pt x="128" y="55"/>
                  </a:moveTo>
                  <a:cubicBezTo>
                    <a:pt x="123" y="31"/>
                    <a:pt x="104" y="19"/>
                    <a:pt x="80" y="19"/>
                  </a:cubicBezTo>
                  <a:cubicBezTo>
                    <a:pt x="40" y="19"/>
                    <a:pt x="23" y="52"/>
                    <a:pt x="23" y="87"/>
                  </a:cubicBezTo>
                  <a:cubicBezTo>
                    <a:pt x="23" y="126"/>
                    <a:pt x="40" y="159"/>
                    <a:pt x="81" y="159"/>
                  </a:cubicBezTo>
                  <a:cubicBezTo>
                    <a:pt x="110" y="159"/>
                    <a:pt x="128" y="138"/>
                    <a:pt x="130" y="110"/>
                  </a:cubicBezTo>
                  <a:cubicBezTo>
                    <a:pt x="152" y="110"/>
                    <a:pt x="152" y="110"/>
                    <a:pt x="152" y="110"/>
                  </a:cubicBezTo>
                  <a:cubicBezTo>
                    <a:pt x="148" y="152"/>
                    <a:pt x="122" y="178"/>
                    <a:pt x="79" y="178"/>
                  </a:cubicBezTo>
                  <a:cubicBezTo>
                    <a:pt x="26" y="178"/>
                    <a:pt x="0" y="139"/>
                    <a:pt x="0" y="89"/>
                  </a:cubicBezTo>
                  <a:cubicBezTo>
                    <a:pt x="0" y="40"/>
                    <a:pt x="28" y="0"/>
                    <a:pt x="81" y="0"/>
                  </a:cubicBezTo>
                  <a:cubicBezTo>
                    <a:pt x="116" y="0"/>
                    <a:pt x="145" y="19"/>
                    <a:pt x="151" y="55"/>
                  </a:cubicBezTo>
                  <a:lnTo>
                    <a:pt x="128" y="55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3" name="Rectangle 172"/>
            <p:cNvSpPr>
              <a:spLocks noChangeArrowheads="1"/>
            </p:cNvSpPr>
            <p:nvPr userDrawn="1"/>
          </p:nvSpPr>
          <p:spPr bwMode="auto">
            <a:xfrm>
              <a:off x="2549" y="1723"/>
              <a:ext cx="16" cy="122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114" name="Freeform 173"/>
            <p:cNvSpPr>
              <a:spLocks/>
            </p:cNvSpPr>
            <p:nvPr userDrawn="1"/>
          </p:nvSpPr>
          <p:spPr bwMode="auto">
            <a:xfrm>
              <a:off x="2593" y="1723"/>
              <a:ext cx="98" cy="122"/>
            </a:xfrm>
            <a:custGeom>
              <a:avLst/>
              <a:gdLst>
                <a:gd name="T0" fmla="*/ 0 w 98"/>
                <a:gd name="T1" fmla="*/ 0 h 122"/>
                <a:gd name="T2" fmla="*/ 17 w 98"/>
                <a:gd name="T3" fmla="*/ 0 h 122"/>
                <a:gd name="T4" fmla="*/ 82 w 98"/>
                <a:gd name="T5" fmla="*/ 99 h 122"/>
                <a:gd name="T6" fmla="*/ 82 w 98"/>
                <a:gd name="T7" fmla="*/ 99 h 122"/>
                <a:gd name="T8" fmla="*/ 82 w 98"/>
                <a:gd name="T9" fmla="*/ 0 h 122"/>
                <a:gd name="T10" fmla="*/ 98 w 98"/>
                <a:gd name="T11" fmla="*/ 0 h 122"/>
                <a:gd name="T12" fmla="*/ 98 w 98"/>
                <a:gd name="T13" fmla="*/ 122 h 122"/>
                <a:gd name="T14" fmla="*/ 80 w 98"/>
                <a:gd name="T15" fmla="*/ 122 h 122"/>
                <a:gd name="T16" fmla="*/ 15 w 98"/>
                <a:gd name="T17" fmla="*/ 23 h 122"/>
                <a:gd name="T18" fmla="*/ 15 w 98"/>
                <a:gd name="T19" fmla="*/ 23 h 122"/>
                <a:gd name="T20" fmla="*/ 15 w 98"/>
                <a:gd name="T21" fmla="*/ 122 h 122"/>
                <a:gd name="T22" fmla="*/ 0 w 98"/>
                <a:gd name="T23" fmla="*/ 122 h 122"/>
                <a:gd name="T24" fmla="*/ 0 w 98"/>
                <a:gd name="T25" fmla="*/ 0 h 1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8" h="122">
                  <a:moveTo>
                    <a:pt x="0" y="0"/>
                  </a:moveTo>
                  <a:lnTo>
                    <a:pt x="17" y="0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98" y="0"/>
                  </a:lnTo>
                  <a:lnTo>
                    <a:pt x="98" y="122"/>
                  </a:lnTo>
                  <a:lnTo>
                    <a:pt x="80" y="122"/>
                  </a:lnTo>
                  <a:lnTo>
                    <a:pt x="15" y="23"/>
                  </a:lnTo>
                  <a:lnTo>
                    <a:pt x="15" y="122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5" name="Freeform 174"/>
            <p:cNvSpPr>
              <a:spLocks/>
            </p:cNvSpPr>
            <p:nvPr userDrawn="1"/>
          </p:nvSpPr>
          <p:spPr bwMode="auto">
            <a:xfrm>
              <a:off x="2703" y="1723"/>
              <a:ext cx="99" cy="122"/>
            </a:xfrm>
            <a:custGeom>
              <a:avLst/>
              <a:gdLst>
                <a:gd name="T0" fmla="*/ 41 w 99"/>
                <a:gd name="T1" fmla="*/ 13 h 122"/>
                <a:gd name="T2" fmla="*/ 0 w 99"/>
                <a:gd name="T3" fmla="*/ 13 h 122"/>
                <a:gd name="T4" fmla="*/ 0 w 99"/>
                <a:gd name="T5" fmla="*/ 0 h 122"/>
                <a:gd name="T6" fmla="*/ 99 w 99"/>
                <a:gd name="T7" fmla="*/ 0 h 122"/>
                <a:gd name="T8" fmla="*/ 99 w 99"/>
                <a:gd name="T9" fmla="*/ 13 h 122"/>
                <a:gd name="T10" fmla="*/ 58 w 99"/>
                <a:gd name="T11" fmla="*/ 13 h 122"/>
                <a:gd name="T12" fmla="*/ 58 w 99"/>
                <a:gd name="T13" fmla="*/ 122 h 122"/>
                <a:gd name="T14" fmla="*/ 41 w 99"/>
                <a:gd name="T15" fmla="*/ 122 h 122"/>
                <a:gd name="T16" fmla="*/ 41 w 99"/>
                <a:gd name="T17" fmla="*/ 1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9" h="122">
                  <a:moveTo>
                    <a:pt x="41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99" y="0"/>
                  </a:lnTo>
                  <a:lnTo>
                    <a:pt x="99" y="13"/>
                  </a:lnTo>
                  <a:lnTo>
                    <a:pt x="58" y="13"/>
                  </a:lnTo>
                  <a:lnTo>
                    <a:pt x="58" y="122"/>
                  </a:lnTo>
                  <a:lnTo>
                    <a:pt x="41" y="122"/>
                  </a:lnTo>
                  <a:lnTo>
                    <a:pt x="41" y="13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6" name="Freeform 175"/>
            <p:cNvSpPr>
              <a:spLocks/>
            </p:cNvSpPr>
            <p:nvPr userDrawn="1"/>
          </p:nvSpPr>
          <p:spPr bwMode="auto">
            <a:xfrm>
              <a:off x="2815" y="1723"/>
              <a:ext cx="86" cy="122"/>
            </a:xfrm>
            <a:custGeom>
              <a:avLst/>
              <a:gdLst>
                <a:gd name="T0" fmla="*/ 0 w 86"/>
                <a:gd name="T1" fmla="*/ 0 h 122"/>
                <a:gd name="T2" fmla="*/ 85 w 86"/>
                <a:gd name="T3" fmla="*/ 0 h 122"/>
                <a:gd name="T4" fmla="*/ 85 w 86"/>
                <a:gd name="T5" fmla="*/ 13 h 122"/>
                <a:gd name="T6" fmla="*/ 17 w 86"/>
                <a:gd name="T7" fmla="*/ 13 h 122"/>
                <a:gd name="T8" fmla="*/ 17 w 86"/>
                <a:gd name="T9" fmla="*/ 52 h 122"/>
                <a:gd name="T10" fmla="*/ 80 w 86"/>
                <a:gd name="T11" fmla="*/ 52 h 122"/>
                <a:gd name="T12" fmla="*/ 80 w 86"/>
                <a:gd name="T13" fmla="*/ 66 h 122"/>
                <a:gd name="T14" fmla="*/ 17 w 86"/>
                <a:gd name="T15" fmla="*/ 66 h 122"/>
                <a:gd name="T16" fmla="*/ 17 w 86"/>
                <a:gd name="T17" fmla="*/ 108 h 122"/>
                <a:gd name="T18" fmla="*/ 86 w 86"/>
                <a:gd name="T19" fmla="*/ 108 h 122"/>
                <a:gd name="T20" fmla="*/ 86 w 86"/>
                <a:gd name="T21" fmla="*/ 122 h 122"/>
                <a:gd name="T22" fmla="*/ 0 w 86"/>
                <a:gd name="T23" fmla="*/ 122 h 122"/>
                <a:gd name="T24" fmla="*/ 0 w 86"/>
                <a:gd name="T25" fmla="*/ 0 h 1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6" h="122">
                  <a:moveTo>
                    <a:pt x="0" y="0"/>
                  </a:moveTo>
                  <a:lnTo>
                    <a:pt x="85" y="0"/>
                  </a:lnTo>
                  <a:lnTo>
                    <a:pt x="85" y="13"/>
                  </a:lnTo>
                  <a:lnTo>
                    <a:pt x="17" y="13"/>
                  </a:lnTo>
                  <a:lnTo>
                    <a:pt x="17" y="52"/>
                  </a:lnTo>
                  <a:lnTo>
                    <a:pt x="80" y="52"/>
                  </a:lnTo>
                  <a:lnTo>
                    <a:pt x="80" y="66"/>
                  </a:lnTo>
                  <a:lnTo>
                    <a:pt x="17" y="66"/>
                  </a:lnTo>
                  <a:lnTo>
                    <a:pt x="17" y="108"/>
                  </a:lnTo>
                  <a:lnTo>
                    <a:pt x="86" y="108"/>
                  </a:lnTo>
                  <a:lnTo>
                    <a:pt x="86" y="122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7" name="Freeform 176"/>
            <p:cNvSpPr>
              <a:spLocks noEditPoints="1"/>
            </p:cNvSpPr>
            <p:nvPr userDrawn="1"/>
          </p:nvSpPr>
          <p:spPr bwMode="auto">
            <a:xfrm>
              <a:off x="2920" y="1723"/>
              <a:ext cx="99" cy="122"/>
            </a:xfrm>
            <a:custGeom>
              <a:avLst/>
              <a:gdLst>
                <a:gd name="T0" fmla="*/ 0 w 138"/>
                <a:gd name="T1" fmla="*/ 0 h 170"/>
                <a:gd name="T2" fmla="*/ 11 w 138"/>
                <a:gd name="T3" fmla="*/ 0 h 170"/>
                <a:gd name="T4" fmla="*/ 18 w 138"/>
                <a:gd name="T5" fmla="*/ 6 h 170"/>
                <a:gd name="T6" fmla="*/ 14 w 138"/>
                <a:gd name="T7" fmla="*/ 12 h 170"/>
                <a:gd name="T8" fmla="*/ 14 w 138"/>
                <a:gd name="T9" fmla="*/ 12 h 170"/>
                <a:gd name="T10" fmla="*/ 17 w 138"/>
                <a:gd name="T11" fmla="*/ 17 h 170"/>
                <a:gd name="T12" fmla="*/ 19 w 138"/>
                <a:gd name="T13" fmla="*/ 23 h 170"/>
                <a:gd name="T14" fmla="*/ 15 w 138"/>
                <a:gd name="T15" fmla="*/ 23 h 170"/>
                <a:gd name="T16" fmla="*/ 14 w 138"/>
                <a:gd name="T17" fmla="*/ 17 h 170"/>
                <a:gd name="T18" fmla="*/ 11 w 138"/>
                <a:gd name="T19" fmla="*/ 14 h 170"/>
                <a:gd name="T20" fmla="*/ 3 w 138"/>
                <a:gd name="T21" fmla="*/ 14 h 170"/>
                <a:gd name="T22" fmla="*/ 3 w 138"/>
                <a:gd name="T23" fmla="*/ 23 h 170"/>
                <a:gd name="T24" fmla="*/ 0 w 138"/>
                <a:gd name="T25" fmla="*/ 23 h 170"/>
                <a:gd name="T26" fmla="*/ 0 w 138"/>
                <a:gd name="T27" fmla="*/ 0 h 170"/>
                <a:gd name="T28" fmla="*/ 10 w 138"/>
                <a:gd name="T29" fmla="*/ 11 h 170"/>
                <a:gd name="T30" fmla="*/ 15 w 138"/>
                <a:gd name="T31" fmla="*/ 6 h 170"/>
                <a:gd name="T32" fmla="*/ 11 w 138"/>
                <a:gd name="T33" fmla="*/ 3 h 170"/>
                <a:gd name="T34" fmla="*/ 3 w 138"/>
                <a:gd name="T35" fmla="*/ 3 h 170"/>
                <a:gd name="T36" fmla="*/ 3 w 138"/>
                <a:gd name="T37" fmla="*/ 11 h 170"/>
                <a:gd name="T38" fmla="*/ 10 w 138"/>
                <a:gd name="T39" fmla="*/ 11 h 1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38" h="170">
                  <a:moveTo>
                    <a:pt x="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112" y="0"/>
                    <a:pt x="132" y="17"/>
                    <a:pt x="132" y="44"/>
                  </a:cubicBezTo>
                  <a:cubicBezTo>
                    <a:pt x="132" y="65"/>
                    <a:pt x="123" y="82"/>
                    <a:pt x="102" y="87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22" y="92"/>
                    <a:pt x="126" y="106"/>
                    <a:pt x="128" y="123"/>
                  </a:cubicBezTo>
                  <a:cubicBezTo>
                    <a:pt x="129" y="139"/>
                    <a:pt x="128" y="158"/>
                    <a:pt x="138" y="170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06" y="163"/>
                    <a:pt x="110" y="144"/>
                    <a:pt x="106" y="128"/>
                  </a:cubicBezTo>
                  <a:cubicBezTo>
                    <a:pt x="104" y="111"/>
                    <a:pt x="100" y="97"/>
                    <a:pt x="78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170"/>
                    <a:pt x="23" y="170"/>
                    <a:pt x="23" y="170"/>
                  </a:cubicBezTo>
                  <a:cubicBezTo>
                    <a:pt x="0" y="170"/>
                    <a:pt x="0" y="170"/>
                    <a:pt x="0" y="170"/>
                  </a:cubicBezTo>
                  <a:lnTo>
                    <a:pt x="0" y="0"/>
                  </a:lnTo>
                  <a:close/>
                  <a:moveTo>
                    <a:pt x="70" y="78"/>
                  </a:moveTo>
                  <a:cubicBezTo>
                    <a:pt x="91" y="78"/>
                    <a:pt x="109" y="72"/>
                    <a:pt x="109" y="48"/>
                  </a:cubicBezTo>
                  <a:cubicBezTo>
                    <a:pt x="109" y="31"/>
                    <a:pt x="100" y="19"/>
                    <a:pt x="79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78"/>
                    <a:pt x="23" y="78"/>
                    <a:pt x="23" y="78"/>
                  </a:cubicBezTo>
                  <a:lnTo>
                    <a:pt x="70" y="78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8" name="Freeform 177"/>
            <p:cNvSpPr>
              <a:spLocks/>
            </p:cNvSpPr>
            <p:nvPr userDrawn="1"/>
          </p:nvSpPr>
          <p:spPr bwMode="auto">
            <a:xfrm>
              <a:off x="3037" y="1723"/>
              <a:ext cx="98" cy="122"/>
            </a:xfrm>
            <a:custGeom>
              <a:avLst/>
              <a:gdLst>
                <a:gd name="T0" fmla="*/ 0 w 98"/>
                <a:gd name="T1" fmla="*/ 0 h 122"/>
                <a:gd name="T2" fmla="*/ 18 w 98"/>
                <a:gd name="T3" fmla="*/ 0 h 122"/>
                <a:gd name="T4" fmla="*/ 82 w 98"/>
                <a:gd name="T5" fmla="*/ 99 h 122"/>
                <a:gd name="T6" fmla="*/ 82 w 98"/>
                <a:gd name="T7" fmla="*/ 99 h 122"/>
                <a:gd name="T8" fmla="*/ 82 w 98"/>
                <a:gd name="T9" fmla="*/ 0 h 122"/>
                <a:gd name="T10" fmla="*/ 98 w 98"/>
                <a:gd name="T11" fmla="*/ 0 h 122"/>
                <a:gd name="T12" fmla="*/ 98 w 98"/>
                <a:gd name="T13" fmla="*/ 122 h 122"/>
                <a:gd name="T14" fmla="*/ 80 w 98"/>
                <a:gd name="T15" fmla="*/ 122 h 122"/>
                <a:gd name="T16" fmla="*/ 16 w 98"/>
                <a:gd name="T17" fmla="*/ 23 h 122"/>
                <a:gd name="T18" fmla="*/ 15 w 98"/>
                <a:gd name="T19" fmla="*/ 23 h 122"/>
                <a:gd name="T20" fmla="*/ 15 w 98"/>
                <a:gd name="T21" fmla="*/ 122 h 122"/>
                <a:gd name="T22" fmla="*/ 0 w 98"/>
                <a:gd name="T23" fmla="*/ 122 h 122"/>
                <a:gd name="T24" fmla="*/ 0 w 98"/>
                <a:gd name="T25" fmla="*/ 0 h 1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8" h="122">
                  <a:moveTo>
                    <a:pt x="0" y="0"/>
                  </a:moveTo>
                  <a:lnTo>
                    <a:pt x="18" y="0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98" y="0"/>
                  </a:lnTo>
                  <a:lnTo>
                    <a:pt x="98" y="122"/>
                  </a:lnTo>
                  <a:lnTo>
                    <a:pt x="80" y="122"/>
                  </a:lnTo>
                  <a:lnTo>
                    <a:pt x="16" y="23"/>
                  </a:lnTo>
                  <a:lnTo>
                    <a:pt x="15" y="23"/>
                  </a:lnTo>
                  <a:lnTo>
                    <a:pt x="15" y="122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19" name="Freeform 178"/>
            <p:cNvSpPr>
              <a:spLocks noEditPoints="1"/>
            </p:cNvSpPr>
            <p:nvPr userDrawn="1"/>
          </p:nvSpPr>
          <p:spPr bwMode="auto">
            <a:xfrm>
              <a:off x="3147" y="1723"/>
              <a:ext cx="113" cy="122"/>
            </a:xfrm>
            <a:custGeom>
              <a:avLst/>
              <a:gdLst>
                <a:gd name="T0" fmla="*/ 48 w 113"/>
                <a:gd name="T1" fmla="*/ 0 h 122"/>
                <a:gd name="T2" fmla="*/ 66 w 113"/>
                <a:gd name="T3" fmla="*/ 0 h 122"/>
                <a:gd name="T4" fmla="*/ 113 w 113"/>
                <a:gd name="T5" fmla="*/ 122 h 122"/>
                <a:gd name="T6" fmla="*/ 95 w 113"/>
                <a:gd name="T7" fmla="*/ 122 h 122"/>
                <a:gd name="T8" fmla="*/ 82 w 113"/>
                <a:gd name="T9" fmla="*/ 85 h 122"/>
                <a:gd name="T10" fmla="*/ 31 w 113"/>
                <a:gd name="T11" fmla="*/ 85 h 122"/>
                <a:gd name="T12" fmla="*/ 16 w 113"/>
                <a:gd name="T13" fmla="*/ 122 h 122"/>
                <a:gd name="T14" fmla="*/ 0 w 113"/>
                <a:gd name="T15" fmla="*/ 122 h 122"/>
                <a:gd name="T16" fmla="*/ 48 w 113"/>
                <a:gd name="T17" fmla="*/ 0 h 122"/>
                <a:gd name="T18" fmla="*/ 36 w 113"/>
                <a:gd name="T19" fmla="*/ 71 h 122"/>
                <a:gd name="T20" fmla="*/ 77 w 113"/>
                <a:gd name="T21" fmla="*/ 71 h 122"/>
                <a:gd name="T22" fmla="*/ 57 w 113"/>
                <a:gd name="T23" fmla="*/ 14 h 122"/>
                <a:gd name="T24" fmla="*/ 56 w 113"/>
                <a:gd name="T25" fmla="*/ 14 h 122"/>
                <a:gd name="T26" fmla="*/ 36 w 113"/>
                <a:gd name="T27" fmla="*/ 71 h 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3" h="122">
                  <a:moveTo>
                    <a:pt x="48" y="0"/>
                  </a:moveTo>
                  <a:lnTo>
                    <a:pt x="66" y="0"/>
                  </a:lnTo>
                  <a:lnTo>
                    <a:pt x="113" y="122"/>
                  </a:lnTo>
                  <a:lnTo>
                    <a:pt x="95" y="122"/>
                  </a:lnTo>
                  <a:lnTo>
                    <a:pt x="82" y="85"/>
                  </a:lnTo>
                  <a:lnTo>
                    <a:pt x="31" y="85"/>
                  </a:lnTo>
                  <a:lnTo>
                    <a:pt x="16" y="122"/>
                  </a:lnTo>
                  <a:lnTo>
                    <a:pt x="0" y="122"/>
                  </a:lnTo>
                  <a:lnTo>
                    <a:pt x="48" y="0"/>
                  </a:lnTo>
                  <a:close/>
                  <a:moveTo>
                    <a:pt x="36" y="71"/>
                  </a:moveTo>
                  <a:lnTo>
                    <a:pt x="77" y="71"/>
                  </a:lnTo>
                  <a:lnTo>
                    <a:pt x="57" y="14"/>
                  </a:lnTo>
                  <a:lnTo>
                    <a:pt x="56" y="14"/>
                  </a:lnTo>
                  <a:lnTo>
                    <a:pt x="36" y="71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20" name="Freeform 179"/>
            <p:cNvSpPr>
              <a:spLocks/>
            </p:cNvSpPr>
            <p:nvPr userDrawn="1"/>
          </p:nvSpPr>
          <p:spPr bwMode="auto">
            <a:xfrm>
              <a:off x="3244" y="1723"/>
              <a:ext cx="98" cy="122"/>
            </a:xfrm>
            <a:custGeom>
              <a:avLst/>
              <a:gdLst>
                <a:gd name="T0" fmla="*/ 40 w 98"/>
                <a:gd name="T1" fmla="*/ 13 h 122"/>
                <a:gd name="T2" fmla="*/ 0 w 98"/>
                <a:gd name="T3" fmla="*/ 13 h 122"/>
                <a:gd name="T4" fmla="*/ 0 w 98"/>
                <a:gd name="T5" fmla="*/ 0 h 122"/>
                <a:gd name="T6" fmla="*/ 98 w 98"/>
                <a:gd name="T7" fmla="*/ 0 h 122"/>
                <a:gd name="T8" fmla="*/ 98 w 98"/>
                <a:gd name="T9" fmla="*/ 13 h 122"/>
                <a:gd name="T10" fmla="*/ 57 w 98"/>
                <a:gd name="T11" fmla="*/ 13 h 122"/>
                <a:gd name="T12" fmla="*/ 57 w 98"/>
                <a:gd name="T13" fmla="*/ 122 h 122"/>
                <a:gd name="T14" fmla="*/ 40 w 98"/>
                <a:gd name="T15" fmla="*/ 122 h 122"/>
                <a:gd name="T16" fmla="*/ 40 w 98"/>
                <a:gd name="T17" fmla="*/ 1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122">
                  <a:moveTo>
                    <a:pt x="4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57" y="13"/>
                  </a:lnTo>
                  <a:lnTo>
                    <a:pt x="57" y="122"/>
                  </a:lnTo>
                  <a:lnTo>
                    <a:pt x="40" y="122"/>
                  </a:lnTo>
                  <a:lnTo>
                    <a:pt x="40" y="13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21" name="Rectangle 180"/>
            <p:cNvSpPr>
              <a:spLocks noChangeArrowheads="1"/>
            </p:cNvSpPr>
            <p:nvPr userDrawn="1"/>
          </p:nvSpPr>
          <p:spPr bwMode="auto">
            <a:xfrm>
              <a:off x="3356" y="1723"/>
              <a:ext cx="16" cy="122"/>
            </a:xfrm>
            <a:prstGeom prst="rect">
              <a:avLst/>
            </a:pr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1pPr>
              <a:lvl2pPr marL="742950" indent="-28575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2pPr>
              <a:lvl3pPr marL="11430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3pPr>
              <a:lvl4pPr marL="16002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4pPr>
              <a:lvl5pPr marL="2057400" indent="-228600" eaLnBrk="0" hangingPunct="0">
                <a:defRPr sz="4300">
                  <a:solidFill>
                    <a:srgbClr val="0093D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93D0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3122" name="Freeform 181"/>
            <p:cNvSpPr>
              <a:spLocks noEditPoints="1"/>
            </p:cNvSpPr>
            <p:nvPr userDrawn="1"/>
          </p:nvSpPr>
          <p:spPr bwMode="auto">
            <a:xfrm>
              <a:off x="3393" y="1720"/>
              <a:ext cx="117" cy="128"/>
            </a:xfrm>
            <a:custGeom>
              <a:avLst/>
              <a:gdLst>
                <a:gd name="T0" fmla="*/ 11 w 163"/>
                <a:gd name="T1" fmla="*/ 0 h 178"/>
                <a:gd name="T2" fmla="*/ 22 w 163"/>
                <a:gd name="T3" fmla="*/ 12 h 178"/>
                <a:gd name="T4" fmla="*/ 11 w 163"/>
                <a:gd name="T5" fmla="*/ 24 h 178"/>
                <a:gd name="T6" fmla="*/ 0 w 163"/>
                <a:gd name="T7" fmla="*/ 12 h 178"/>
                <a:gd name="T8" fmla="*/ 11 w 163"/>
                <a:gd name="T9" fmla="*/ 0 h 178"/>
                <a:gd name="T10" fmla="*/ 11 w 163"/>
                <a:gd name="T11" fmla="*/ 22 h 178"/>
                <a:gd name="T12" fmla="*/ 19 w 163"/>
                <a:gd name="T13" fmla="*/ 12 h 178"/>
                <a:gd name="T14" fmla="*/ 11 w 163"/>
                <a:gd name="T15" fmla="*/ 3 h 178"/>
                <a:gd name="T16" fmla="*/ 3 w 163"/>
                <a:gd name="T17" fmla="*/ 12 h 178"/>
                <a:gd name="T18" fmla="*/ 11 w 163"/>
                <a:gd name="T19" fmla="*/ 22 h 1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" h="178">
                  <a:moveTo>
                    <a:pt x="81" y="0"/>
                  </a:moveTo>
                  <a:cubicBezTo>
                    <a:pt x="136" y="0"/>
                    <a:pt x="163" y="42"/>
                    <a:pt x="163" y="89"/>
                  </a:cubicBezTo>
                  <a:cubicBezTo>
                    <a:pt x="163" y="135"/>
                    <a:pt x="136" y="178"/>
                    <a:pt x="81" y="178"/>
                  </a:cubicBezTo>
                  <a:cubicBezTo>
                    <a:pt x="27" y="178"/>
                    <a:pt x="0" y="135"/>
                    <a:pt x="0" y="89"/>
                  </a:cubicBezTo>
                  <a:cubicBezTo>
                    <a:pt x="0" y="42"/>
                    <a:pt x="27" y="0"/>
                    <a:pt x="81" y="0"/>
                  </a:cubicBezTo>
                  <a:close/>
                  <a:moveTo>
                    <a:pt x="81" y="159"/>
                  </a:moveTo>
                  <a:cubicBezTo>
                    <a:pt x="123" y="159"/>
                    <a:pt x="140" y="123"/>
                    <a:pt x="140" y="89"/>
                  </a:cubicBezTo>
                  <a:cubicBezTo>
                    <a:pt x="140" y="54"/>
                    <a:pt x="123" y="19"/>
                    <a:pt x="81" y="19"/>
                  </a:cubicBezTo>
                  <a:cubicBezTo>
                    <a:pt x="40" y="19"/>
                    <a:pt x="23" y="54"/>
                    <a:pt x="23" y="89"/>
                  </a:cubicBezTo>
                  <a:cubicBezTo>
                    <a:pt x="23" y="123"/>
                    <a:pt x="40" y="159"/>
                    <a:pt x="81" y="159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23" name="Freeform 182"/>
            <p:cNvSpPr>
              <a:spLocks/>
            </p:cNvSpPr>
            <p:nvPr userDrawn="1"/>
          </p:nvSpPr>
          <p:spPr bwMode="auto">
            <a:xfrm>
              <a:off x="3530" y="1723"/>
              <a:ext cx="97" cy="122"/>
            </a:xfrm>
            <a:custGeom>
              <a:avLst/>
              <a:gdLst>
                <a:gd name="T0" fmla="*/ 0 w 97"/>
                <a:gd name="T1" fmla="*/ 0 h 122"/>
                <a:gd name="T2" fmla="*/ 17 w 97"/>
                <a:gd name="T3" fmla="*/ 0 h 122"/>
                <a:gd name="T4" fmla="*/ 82 w 97"/>
                <a:gd name="T5" fmla="*/ 99 h 122"/>
                <a:gd name="T6" fmla="*/ 82 w 97"/>
                <a:gd name="T7" fmla="*/ 99 h 122"/>
                <a:gd name="T8" fmla="*/ 82 w 97"/>
                <a:gd name="T9" fmla="*/ 0 h 122"/>
                <a:gd name="T10" fmla="*/ 97 w 97"/>
                <a:gd name="T11" fmla="*/ 0 h 122"/>
                <a:gd name="T12" fmla="*/ 97 w 97"/>
                <a:gd name="T13" fmla="*/ 122 h 122"/>
                <a:gd name="T14" fmla="*/ 79 w 97"/>
                <a:gd name="T15" fmla="*/ 122 h 122"/>
                <a:gd name="T16" fmla="*/ 15 w 97"/>
                <a:gd name="T17" fmla="*/ 23 h 122"/>
                <a:gd name="T18" fmla="*/ 15 w 97"/>
                <a:gd name="T19" fmla="*/ 23 h 122"/>
                <a:gd name="T20" fmla="*/ 15 w 97"/>
                <a:gd name="T21" fmla="*/ 122 h 122"/>
                <a:gd name="T22" fmla="*/ 0 w 97"/>
                <a:gd name="T23" fmla="*/ 122 h 122"/>
                <a:gd name="T24" fmla="*/ 0 w 97"/>
                <a:gd name="T25" fmla="*/ 0 h 1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7" h="122">
                  <a:moveTo>
                    <a:pt x="0" y="0"/>
                  </a:moveTo>
                  <a:lnTo>
                    <a:pt x="17" y="0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97" y="0"/>
                  </a:lnTo>
                  <a:lnTo>
                    <a:pt x="97" y="122"/>
                  </a:lnTo>
                  <a:lnTo>
                    <a:pt x="79" y="122"/>
                  </a:lnTo>
                  <a:lnTo>
                    <a:pt x="15" y="23"/>
                  </a:lnTo>
                  <a:lnTo>
                    <a:pt x="15" y="122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24" name="Freeform 183"/>
            <p:cNvSpPr>
              <a:spLocks noEditPoints="1"/>
            </p:cNvSpPr>
            <p:nvPr userDrawn="1"/>
          </p:nvSpPr>
          <p:spPr bwMode="auto">
            <a:xfrm>
              <a:off x="3639" y="1723"/>
              <a:ext cx="114" cy="122"/>
            </a:xfrm>
            <a:custGeom>
              <a:avLst/>
              <a:gdLst>
                <a:gd name="T0" fmla="*/ 48 w 114"/>
                <a:gd name="T1" fmla="*/ 0 h 122"/>
                <a:gd name="T2" fmla="*/ 66 w 114"/>
                <a:gd name="T3" fmla="*/ 0 h 122"/>
                <a:gd name="T4" fmla="*/ 114 w 114"/>
                <a:gd name="T5" fmla="*/ 122 h 122"/>
                <a:gd name="T6" fmla="*/ 96 w 114"/>
                <a:gd name="T7" fmla="*/ 122 h 122"/>
                <a:gd name="T8" fmla="*/ 83 w 114"/>
                <a:gd name="T9" fmla="*/ 85 h 122"/>
                <a:gd name="T10" fmla="*/ 31 w 114"/>
                <a:gd name="T11" fmla="*/ 85 h 122"/>
                <a:gd name="T12" fmla="*/ 17 w 114"/>
                <a:gd name="T13" fmla="*/ 122 h 122"/>
                <a:gd name="T14" fmla="*/ 0 w 114"/>
                <a:gd name="T15" fmla="*/ 122 h 122"/>
                <a:gd name="T16" fmla="*/ 48 w 114"/>
                <a:gd name="T17" fmla="*/ 0 h 122"/>
                <a:gd name="T18" fmla="*/ 36 w 114"/>
                <a:gd name="T19" fmla="*/ 71 h 122"/>
                <a:gd name="T20" fmla="*/ 78 w 114"/>
                <a:gd name="T21" fmla="*/ 71 h 122"/>
                <a:gd name="T22" fmla="*/ 57 w 114"/>
                <a:gd name="T23" fmla="*/ 14 h 122"/>
                <a:gd name="T24" fmla="*/ 57 w 114"/>
                <a:gd name="T25" fmla="*/ 14 h 122"/>
                <a:gd name="T26" fmla="*/ 36 w 114"/>
                <a:gd name="T27" fmla="*/ 71 h 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4" h="122">
                  <a:moveTo>
                    <a:pt x="48" y="0"/>
                  </a:moveTo>
                  <a:lnTo>
                    <a:pt x="66" y="0"/>
                  </a:lnTo>
                  <a:lnTo>
                    <a:pt x="114" y="122"/>
                  </a:lnTo>
                  <a:lnTo>
                    <a:pt x="96" y="122"/>
                  </a:lnTo>
                  <a:lnTo>
                    <a:pt x="83" y="85"/>
                  </a:lnTo>
                  <a:lnTo>
                    <a:pt x="31" y="85"/>
                  </a:lnTo>
                  <a:lnTo>
                    <a:pt x="17" y="122"/>
                  </a:lnTo>
                  <a:lnTo>
                    <a:pt x="0" y="122"/>
                  </a:lnTo>
                  <a:lnTo>
                    <a:pt x="48" y="0"/>
                  </a:lnTo>
                  <a:close/>
                  <a:moveTo>
                    <a:pt x="36" y="71"/>
                  </a:moveTo>
                  <a:lnTo>
                    <a:pt x="78" y="71"/>
                  </a:lnTo>
                  <a:lnTo>
                    <a:pt x="57" y="14"/>
                  </a:lnTo>
                  <a:lnTo>
                    <a:pt x="36" y="71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3125" name="Freeform 184"/>
            <p:cNvSpPr>
              <a:spLocks/>
            </p:cNvSpPr>
            <p:nvPr userDrawn="1"/>
          </p:nvSpPr>
          <p:spPr bwMode="auto">
            <a:xfrm>
              <a:off x="3765" y="1723"/>
              <a:ext cx="81" cy="122"/>
            </a:xfrm>
            <a:custGeom>
              <a:avLst/>
              <a:gdLst>
                <a:gd name="T0" fmla="*/ 0 w 81"/>
                <a:gd name="T1" fmla="*/ 0 h 122"/>
                <a:gd name="T2" fmla="*/ 16 w 81"/>
                <a:gd name="T3" fmla="*/ 0 h 122"/>
                <a:gd name="T4" fmla="*/ 16 w 81"/>
                <a:gd name="T5" fmla="*/ 108 h 122"/>
                <a:gd name="T6" fmla="*/ 81 w 81"/>
                <a:gd name="T7" fmla="*/ 108 h 122"/>
                <a:gd name="T8" fmla="*/ 81 w 81"/>
                <a:gd name="T9" fmla="*/ 122 h 122"/>
                <a:gd name="T10" fmla="*/ 0 w 81"/>
                <a:gd name="T11" fmla="*/ 122 h 122"/>
                <a:gd name="T12" fmla="*/ 0 w 81"/>
                <a:gd name="T13" fmla="*/ 0 h 1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1" h="122">
                  <a:moveTo>
                    <a:pt x="0" y="0"/>
                  </a:moveTo>
                  <a:lnTo>
                    <a:pt x="16" y="0"/>
                  </a:lnTo>
                  <a:lnTo>
                    <a:pt x="16" y="108"/>
                  </a:lnTo>
                  <a:lnTo>
                    <a:pt x="81" y="108"/>
                  </a:lnTo>
                  <a:lnTo>
                    <a:pt x="81" y="122"/>
                  </a:lnTo>
                  <a:lnTo>
                    <a:pt x="0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3080" name="Text Box 185"/>
          <p:cNvSpPr txBox="1">
            <a:spLocks noChangeArrowheads="1"/>
          </p:cNvSpPr>
          <p:nvPr/>
        </p:nvSpPr>
        <p:spPr bwMode="auto">
          <a:xfrm>
            <a:off x="2230438" y="6477000"/>
            <a:ext cx="4678362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93D0"/>
                </a:solidFill>
                <a:latin typeface="Arial" charset="0"/>
              </a:defRPr>
            </a:lvl1pPr>
            <a:lvl2pPr marL="742950" indent="-285750" eaLnBrk="0" hangingPunct="0">
              <a:defRPr sz="4300">
                <a:solidFill>
                  <a:srgbClr val="0093D0"/>
                </a:solidFill>
                <a:latin typeface="Arial" charset="0"/>
              </a:defRPr>
            </a:lvl2pPr>
            <a:lvl3pPr marL="11430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3pPr>
            <a:lvl4pPr marL="16002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4pPr>
            <a:lvl5pPr marL="2057400" indent="-228600" eaLnBrk="0" hangingPunct="0">
              <a:defRPr sz="4300">
                <a:solidFill>
                  <a:srgbClr val="0093D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93D0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200"/>
              <a:t>Copyright © TTControl S.r.l.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0093D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400">
          <a:solidFill>
            <a:srgbClr val="41414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emf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HY-TTC 500 Family</a:t>
            </a:r>
            <a:br>
              <a:rPr lang="en-US" dirty="0"/>
            </a:br>
            <a:r>
              <a:rPr lang="en-US" dirty="0"/>
              <a:t>Product Presentation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358774" y="5218113"/>
            <a:ext cx="42852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414141"/>
                </a:solidFill>
              </a:rPr>
              <a:t>Christiana Seethaler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358775" y="5937250"/>
            <a:ext cx="360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414141"/>
                </a:solidFill>
              </a:rPr>
              <a:t>18.09.2014</a:t>
            </a:r>
          </a:p>
        </p:txBody>
      </p:sp>
    </p:spTree>
    <p:extLst>
      <p:ext uri="{BB962C8B-B14F-4D97-AF65-F5344CB8AC3E}">
        <p14:creationId xmlns:p14="http://schemas.microsoft.com/office/powerpoint/2010/main" val="2730829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Product</a:t>
            </a:r>
            <a:r>
              <a:rPr lang="de-AT" dirty="0"/>
              <a:t> Portfolio – </a:t>
            </a:r>
            <a:br>
              <a:rPr lang="de-AT" dirty="0"/>
            </a:br>
            <a:r>
              <a:rPr lang="de-AT" dirty="0"/>
              <a:t>ECUs </a:t>
            </a:r>
            <a:r>
              <a:rPr lang="de-AT" dirty="0" err="1"/>
              <a:t>and</a:t>
            </a:r>
            <a:r>
              <a:rPr lang="de-AT" dirty="0"/>
              <a:t> I/O Modules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81" y="1419225"/>
            <a:ext cx="3967162" cy="55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17" y="1809750"/>
            <a:ext cx="4552950" cy="19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035" y="2195514"/>
            <a:ext cx="1471613" cy="152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6" y="3761705"/>
            <a:ext cx="2557461" cy="42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90079"/>
            <a:ext cx="4133850" cy="208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03154"/>
            <a:ext cx="34480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07704" y="5590401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30XSI</a:t>
            </a:r>
          </a:p>
          <a:p>
            <a:pPr algn="ctr"/>
            <a:endParaRPr lang="de-DE" sz="1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26 Inputs, 4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EN ISO 13849</a:t>
            </a:r>
            <a:endParaRPr lang="de-AT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5590401"/>
            <a:ext cx="108012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30XSH</a:t>
            </a:r>
          </a:p>
          <a:p>
            <a:pPr algn="ctr"/>
            <a:endParaRPr lang="de-DE" sz="1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14 Inputs, 16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EN ISO 13849</a:t>
            </a:r>
            <a:endParaRPr lang="de-AT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31840" y="5590401"/>
            <a:ext cx="108012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48XS</a:t>
            </a:r>
          </a:p>
          <a:p>
            <a:pPr algn="ctr"/>
            <a:endParaRPr lang="de-DE" sz="1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28 Inputs, 20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EN ISO 13849</a:t>
            </a:r>
            <a:endParaRPr lang="de-AT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9133" y="5589240"/>
            <a:ext cx="1333027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30X Family</a:t>
            </a:r>
          </a:p>
          <a:p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30XH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14 Inputs, 16 Outputs</a:t>
            </a:r>
          </a:p>
          <a:p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30XO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16 Inputs, 14 Outputs</a:t>
            </a:r>
          </a:p>
          <a:p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30XI  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26 Inputs, 4 Outputs</a:t>
            </a:r>
          </a:p>
          <a:p>
            <a:endParaRPr lang="de-DE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03963" y="5821592"/>
            <a:ext cx="916309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26 Inputs, 16 Outputs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4214392"/>
            <a:ext cx="168349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Safe I/O Modules</a:t>
            </a:r>
            <a:endParaRPr lang="de-AT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88024" y="4221088"/>
            <a:ext cx="168349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I/O Slave Modules</a:t>
            </a:r>
            <a:endParaRPr lang="de-AT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87142" y="1854503"/>
            <a:ext cx="225955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 err="1"/>
              <a:t>Safety</a:t>
            </a:r>
            <a:r>
              <a:rPr lang="de-DE" sz="1000" b="1" dirty="0"/>
              <a:t> Certified Controllers</a:t>
            </a:r>
            <a:endParaRPr lang="de-AT" sz="1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737292" y="1853979"/>
            <a:ext cx="225955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b="1" dirty="0"/>
              <a:t>General </a:t>
            </a:r>
            <a:r>
              <a:rPr lang="de-DE" sz="1000" b="1" dirty="0" err="1"/>
              <a:t>Purpose</a:t>
            </a:r>
            <a:r>
              <a:rPr lang="de-DE" sz="1000" b="1" dirty="0"/>
              <a:t> Controllers</a:t>
            </a:r>
            <a:endParaRPr lang="de-AT" sz="1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452320" y="5589240"/>
            <a:ext cx="108012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48X</a:t>
            </a:r>
          </a:p>
          <a:p>
            <a:pPr algn="ctr"/>
            <a:endParaRPr lang="de-DE" sz="1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28 Inputs, 20 Outputs</a:t>
            </a:r>
          </a:p>
          <a:p>
            <a:pPr algn="ctr"/>
            <a:endParaRPr lang="de-DE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2160" y="5589240"/>
            <a:ext cx="108012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36X</a:t>
            </a:r>
          </a:p>
          <a:p>
            <a:pPr algn="ctr"/>
            <a:endParaRPr lang="de-DE" sz="1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26 Inputs, 16 Outputs</a:t>
            </a:r>
          </a:p>
          <a:p>
            <a:pPr algn="ctr"/>
            <a:endParaRPr lang="de-DE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1560" y="3140968"/>
            <a:ext cx="108012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77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39 Inputs, 26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EN ISO 13849</a:t>
            </a:r>
            <a:endParaRPr lang="de-AT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47664" y="3140968"/>
            <a:ext cx="150683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90, HY-TTC 94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28 Inputs, 20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IEC 61508 &amp; EN ISO 13849</a:t>
            </a:r>
            <a:endParaRPr lang="de-AT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43808" y="3140968"/>
            <a:ext cx="108012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200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33 Inputs, 36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EN ISO 13849</a:t>
            </a:r>
            <a:endParaRPr lang="de-AT" sz="6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04473" y="3149132"/>
            <a:ext cx="1459615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500 Family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580  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36 Inputs, 60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540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52 Inputs, 44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IEC 61508 &amp; EN ISO 13849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48689" y="3149132"/>
            <a:ext cx="145961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50 Family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50  20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Inputs, 20 Outputs</a:t>
            </a:r>
          </a:p>
          <a:p>
            <a:pPr algn="ctr"/>
            <a:r>
              <a:rPr lang="de-DE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HY-TTC 60</a:t>
            </a:r>
            <a:r>
              <a:rPr lang="de-DE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28 Inputs, 20 Outputs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995936" y="2100200"/>
            <a:ext cx="1296144" cy="1556763"/>
          </a:xfrm>
          <a:prstGeom prst="rect">
            <a:avLst/>
          </a:prstGeom>
          <a:noFill/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4300" b="0" i="0" u="none" strike="noStrike" cap="none" normalizeH="0" baseline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933" y="2204864"/>
            <a:ext cx="1088131" cy="78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6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HY-TTC 500 Family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04989" y="4234390"/>
            <a:ext cx="2149948" cy="1514281"/>
            <a:chOff x="-1589324" y="5772149"/>
            <a:chExt cx="2149948" cy="1514281"/>
          </a:xfrm>
        </p:grpSpPr>
        <p:sp>
          <p:nvSpPr>
            <p:cNvPr id="21" name="Rectangle 20"/>
            <p:cNvSpPr/>
            <p:nvPr/>
          </p:nvSpPr>
          <p:spPr bwMode="auto">
            <a:xfrm>
              <a:off x="-1390649" y="5772149"/>
              <a:ext cx="1752599" cy="7048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-1589324" y="5839880"/>
              <a:ext cx="214994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HY-TTC 580</a:t>
              </a:r>
            </a:p>
            <a:p>
              <a:pPr algn="ctr"/>
              <a:endParaRPr lang="de-AT" sz="2000" dirty="0">
                <a:solidFill>
                  <a:schemeClr val="tx1"/>
                </a:solidFill>
              </a:endParaRPr>
            </a:p>
            <a:p>
              <a:pPr algn="ctr"/>
              <a:r>
                <a:rPr lang="de-AT" sz="1600" dirty="0">
                  <a:solidFill>
                    <a:schemeClr val="tx1"/>
                  </a:solidFill>
                </a:rPr>
                <a:t>36 Inputs, 60 Outputs</a:t>
              </a:r>
            </a:p>
            <a:p>
              <a:pPr algn="ctr"/>
              <a:r>
                <a:rPr lang="de-AT" sz="1600" dirty="0">
                  <a:solidFill>
                    <a:schemeClr val="tx1"/>
                  </a:solidFill>
                </a:rPr>
                <a:t>IEC 61508 SIL 2 </a:t>
              </a:r>
              <a:br>
                <a:rPr lang="de-AT" sz="1600" dirty="0">
                  <a:solidFill>
                    <a:schemeClr val="tx1"/>
                  </a:solidFill>
                </a:rPr>
              </a:br>
              <a:r>
                <a:rPr lang="de-AT" sz="1600" dirty="0">
                  <a:solidFill>
                    <a:schemeClr val="tx1"/>
                  </a:solidFill>
                </a:rPr>
                <a:t>ISO 13849 PL 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734022" y="4217974"/>
            <a:ext cx="2149948" cy="1506661"/>
            <a:chOff x="-1589324" y="5772149"/>
            <a:chExt cx="2149948" cy="1506661"/>
          </a:xfrm>
        </p:grpSpPr>
        <p:sp>
          <p:nvSpPr>
            <p:cNvPr id="12" name="Rectangle 11"/>
            <p:cNvSpPr/>
            <p:nvPr/>
          </p:nvSpPr>
          <p:spPr bwMode="auto">
            <a:xfrm>
              <a:off x="-1390649" y="5772149"/>
              <a:ext cx="1752599" cy="7048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1589324" y="5832260"/>
              <a:ext cx="214994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HY-TTC 540</a:t>
              </a:r>
            </a:p>
            <a:p>
              <a:pPr algn="ctr"/>
              <a:endParaRPr lang="de-AT" sz="2000" dirty="0">
                <a:solidFill>
                  <a:schemeClr val="tx1"/>
                </a:solidFill>
              </a:endParaRPr>
            </a:p>
            <a:p>
              <a:pPr algn="ctr"/>
              <a:r>
                <a:rPr lang="de-AT" sz="1600" dirty="0">
                  <a:solidFill>
                    <a:schemeClr val="tx1"/>
                  </a:solidFill>
                </a:rPr>
                <a:t>52 Inputs, 44 Outputs</a:t>
              </a:r>
            </a:p>
            <a:p>
              <a:pPr algn="ctr"/>
              <a:r>
                <a:rPr lang="de-AT" sz="1600" dirty="0">
                  <a:solidFill>
                    <a:schemeClr val="tx1"/>
                  </a:solidFill>
                </a:rPr>
                <a:t>IEC 61508 SIL 2 </a:t>
              </a:r>
              <a:br>
                <a:rPr lang="de-AT" sz="1600" dirty="0">
                  <a:solidFill>
                    <a:schemeClr val="tx1"/>
                  </a:solidFill>
                </a:rPr>
              </a:br>
              <a:r>
                <a:rPr lang="de-AT" sz="1600" dirty="0">
                  <a:solidFill>
                    <a:schemeClr val="tx1"/>
                  </a:solidFill>
                </a:rPr>
                <a:t>ISO 13849 PL d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996" y="1844824"/>
            <a:ext cx="2880000" cy="2073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963" y="1844824"/>
            <a:ext cx="2880000" cy="20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2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Target </a:t>
            </a:r>
            <a:r>
              <a:rPr lang="de-DE" dirty="0" err="1"/>
              <a:t>Applications</a:t>
            </a:r>
            <a:endParaRPr lang="de-AT" dirty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330" y="3212976"/>
            <a:ext cx="208915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3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415" y="4886350"/>
            <a:ext cx="1873250" cy="135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3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85" y="4876823"/>
            <a:ext cx="1731300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3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35" y="4875365"/>
            <a:ext cx="1348687" cy="13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3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330" y="4875366"/>
            <a:ext cx="2070100" cy="136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3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0" name="Rectangle 5"/>
          <p:cNvSpPr>
            <a:spLocks noChangeArrowheads="1"/>
          </p:cNvSpPr>
          <p:nvPr/>
        </p:nvSpPr>
        <p:spPr bwMode="auto">
          <a:xfrm>
            <a:off x="531832" y="2875786"/>
            <a:ext cx="639127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200" dirty="0">
                <a:solidFill>
                  <a:srgbClr val="414141"/>
                </a:solidFill>
              </a:rPr>
              <a:t>Drilling rigs, crawler cranes, mobile cranes, concrete pumps, rollers, compactors, asphalt pavers, fire trucks, garbage collecting, forage harvesters, potato harvesters etc.</a:t>
            </a:r>
            <a:endParaRPr lang="de-AT" sz="2200" dirty="0">
              <a:solidFill>
                <a:srgbClr val="414141"/>
              </a:solidFill>
            </a:endParaRPr>
          </a:p>
        </p:txBody>
      </p:sp>
      <p:sp>
        <p:nvSpPr>
          <p:cNvPr id="8201" name="Rectangle 6"/>
          <p:cNvSpPr>
            <a:spLocks noChangeArrowheads="1"/>
          </p:cNvSpPr>
          <p:nvPr/>
        </p:nvSpPr>
        <p:spPr bwMode="auto">
          <a:xfrm>
            <a:off x="611187" y="1268760"/>
            <a:ext cx="651827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414141"/>
                </a:solidFill>
              </a:rPr>
              <a:t>Large construction / </a:t>
            </a:r>
            <a:br>
              <a:rPr lang="en-US" sz="2200" dirty="0">
                <a:solidFill>
                  <a:srgbClr val="414141"/>
                </a:solidFill>
              </a:rPr>
            </a:br>
            <a:r>
              <a:rPr lang="en-US" sz="2200" dirty="0">
                <a:solidFill>
                  <a:srgbClr val="414141"/>
                </a:solidFill>
              </a:rPr>
              <a:t>material handling machines</a:t>
            </a:r>
            <a:endParaRPr lang="de-AT" sz="2200" dirty="0">
              <a:solidFill>
                <a:srgbClr val="41414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414141"/>
                </a:solidFill>
              </a:rPr>
              <a:t>Large municipal vehicles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414141"/>
                </a:solidFill>
              </a:rPr>
              <a:t>Large agricultural machines</a:t>
            </a:r>
            <a:endParaRPr lang="de-AT" sz="2200" dirty="0">
              <a:solidFill>
                <a:srgbClr val="41414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0"/>
                    </a14:imgEffect>
                    <a14:imgEffect>
                      <a14:brightnessContrast bright="20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330" y="1556792"/>
            <a:ext cx="2070100" cy="152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781" y="4869312"/>
            <a:ext cx="952338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4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Highlights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Benefits</a:t>
            </a:r>
            <a:br>
              <a:rPr lang="de-DE" dirty="0"/>
            </a:br>
            <a:r>
              <a:rPr lang="de-DE" dirty="0" err="1"/>
              <a:t>Overview</a:t>
            </a:r>
            <a:endParaRPr lang="de-AT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44008" y="1315985"/>
            <a:ext cx="3756248" cy="3265143"/>
            <a:chOff x="4644008" y="1315985"/>
            <a:chExt cx="3756248" cy="3265143"/>
          </a:xfrm>
        </p:grpSpPr>
        <p:sp>
          <p:nvSpPr>
            <p:cNvPr id="9" name="Rectangle 8"/>
            <p:cNvSpPr/>
            <p:nvPr/>
          </p:nvSpPr>
          <p:spPr bwMode="auto">
            <a:xfrm>
              <a:off x="4644008" y="1315985"/>
              <a:ext cx="3744416" cy="326514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3D0"/>
              </a:solidFill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AT" sz="1600" dirty="0" err="1"/>
                <a:t>Safety</a:t>
              </a:r>
              <a:r>
                <a:rPr lang="de-AT" sz="1600" dirty="0"/>
                <a:t> &amp; </a:t>
              </a:r>
              <a:r>
                <a:rPr lang="de-AT" sz="1600" dirty="0" err="1"/>
                <a:t>Availability</a:t>
              </a:r>
              <a:endParaRPr lang="de-AT" sz="1600" dirty="0"/>
            </a:p>
          </p:txBody>
        </p:sp>
        <p:pic>
          <p:nvPicPr>
            <p:cNvPr id="3079" name="Picture 7" descr="Safet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6" y="1358538"/>
              <a:ext cx="1524000" cy="87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4748314" y="2031652"/>
              <a:ext cx="241597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EN ISO 13849 PL d &amp;</a:t>
              </a:r>
              <a:b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</a:b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IEC 61508 SIL 2 TÜV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certified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ISO 25119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AgPL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d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certifiable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CODESYS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SIL 2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including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support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for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CANopen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Master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and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separation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of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safe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/ non-safe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code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CODESYS „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standard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“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for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applications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without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requirements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Output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shut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-off in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groups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5079" y="3071907"/>
            <a:ext cx="3816424" cy="1512168"/>
            <a:chOff x="665079" y="3071907"/>
            <a:chExt cx="3816424" cy="1512168"/>
          </a:xfrm>
        </p:grpSpPr>
        <p:sp>
          <p:nvSpPr>
            <p:cNvPr id="10" name="Rectangle 9"/>
            <p:cNvSpPr/>
            <p:nvPr/>
          </p:nvSpPr>
          <p:spPr bwMode="auto">
            <a:xfrm>
              <a:off x="665079" y="3071907"/>
              <a:ext cx="3816424" cy="151216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3D0"/>
              </a:solidFill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AT" sz="1600" dirty="0"/>
                <a:t>Connectivity</a:t>
              </a:r>
            </a:p>
          </p:txBody>
        </p:sp>
        <p:pic>
          <p:nvPicPr>
            <p:cNvPr id="3081" name="Picture 9" descr="Connectivit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16" y="3095996"/>
              <a:ext cx="1524000" cy="981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755576" y="3370479"/>
              <a:ext cx="21102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Up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to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7 CAN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interfaces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Automatic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baudrate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detection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Configurable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CAN</a:t>
              </a:r>
              <a:b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</a:b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termination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Ethernet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644008" y="4752462"/>
            <a:ext cx="3744416" cy="1512168"/>
            <a:chOff x="4644008" y="4752462"/>
            <a:chExt cx="3744416" cy="1512168"/>
          </a:xfrm>
        </p:grpSpPr>
        <p:sp>
          <p:nvSpPr>
            <p:cNvPr id="11" name="Rectangle 10"/>
            <p:cNvSpPr/>
            <p:nvPr/>
          </p:nvSpPr>
          <p:spPr bwMode="auto">
            <a:xfrm>
              <a:off x="4644008" y="4752462"/>
              <a:ext cx="3744416" cy="151216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3D0"/>
              </a:solidFill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AT" sz="1600" dirty="0"/>
                <a:t>Performance</a:t>
              </a:r>
            </a:p>
          </p:txBody>
        </p:sp>
        <p:pic>
          <p:nvPicPr>
            <p:cNvPr id="3083" name="Picture 11" descr="Performanc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7633" y="4777705"/>
              <a:ext cx="1524000" cy="1171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748314" y="5055330"/>
              <a:ext cx="21999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32-bit 180MHz dual-core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lockstep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Floating-Point-Unit</a:t>
              </a: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Up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to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2.3MB RAM / 11 MB Flash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65079" y="4752462"/>
            <a:ext cx="3825763" cy="1512168"/>
            <a:chOff x="665079" y="4752462"/>
            <a:chExt cx="3825763" cy="1512168"/>
          </a:xfrm>
        </p:grpSpPr>
        <p:sp>
          <p:nvSpPr>
            <p:cNvPr id="12" name="Rectangle 11"/>
            <p:cNvSpPr/>
            <p:nvPr/>
          </p:nvSpPr>
          <p:spPr bwMode="auto">
            <a:xfrm>
              <a:off x="665079" y="4752462"/>
              <a:ext cx="3816424" cy="151216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3D0"/>
              </a:solidFill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AT" sz="1600" dirty="0" err="1"/>
                <a:t>Robustness</a:t>
              </a:r>
              <a:endParaRPr lang="de-AT" sz="1600" dirty="0"/>
            </a:p>
          </p:txBody>
        </p:sp>
        <p:pic>
          <p:nvPicPr>
            <p:cNvPr id="3085" name="Picture 13" descr="Robustnes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6842" y="4756651"/>
              <a:ext cx="1524000" cy="118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755576" y="5124548"/>
              <a:ext cx="211029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Automotive style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aluminium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housing</a:t>
              </a:r>
              <a:b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</a:b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for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rough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operating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conditions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Total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current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up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to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60A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5079" y="1258388"/>
            <a:ext cx="3846745" cy="1637996"/>
            <a:chOff x="665079" y="1258388"/>
            <a:chExt cx="3846745" cy="1637996"/>
          </a:xfrm>
        </p:grpSpPr>
        <p:sp>
          <p:nvSpPr>
            <p:cNvPr id="5" name="Rectangle 4"/>
            <p:cNvSpPr/>
            <p:nvPr/>
          </p:nvSpPr>
          <p:spPr bwMode="auto">
            <a:xfrm>
              <a:off x="665079" y="1312208"/>
              <a:ext cx="3816424" cy="158417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3D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AT" sz="1600" b="0" i="0" u="none" strike="noStrike" cap="none" normalizeH="0" baseline="0" dirty="0" err="1">
                  <a:ln>
                    <a:noFill/>
                  </a:ln>
                  <a:solidFill>
                    <a:srgbClr val="0093D0"/>
                  </a:solidFill>
                  <a:effectLst/>
                  <a:latin typeface="Arial" charset="0"/>
                </a:rPr>
                <a:t>Flexibility</a:t>
              </a:r>
              <a:r>
                <a:rPr kumimoji="0" lang="de-AT" sz="1600" b="0" i="0" u="none" strike="noStrike" cap="none" normalizeH="0" baseline="0" dirty="0">
                  <a:ln>
                    <a:noFill/>
                  </a:ln>
                  <a:solidFill>
                    <a:srgbClr val="0093D0"/>
                  </a:solidFill>
                  <a:effectLst/>
                  <a:latin typeface="Arial" charset="0"/>
                </a:rPr>
                <a:t> </a:t>
              </a:r>
              <a:r>
                <a:rPr kumimoji="0" lang="de-AT" sz="1600" b="0" i="0" u="none" strike="noStrike" cap="none" normalizeH="0" baseline="0" dirty="0" err="1">
                  <a:ln>
                    <a:noFill/>
                  </a:ln>
                  <a:solidFill>
                    <a:srgbClr val="0093D0"/>
                  </a:solidFill>
                  <a:effectLst/>
                  <a:latin typeface="Arial" charset="0"/>
                </a:rPr>
                <a:t>and</a:t>
              </a:r>
              <a:r>
                <a:rPr kumimoji="0" lang="de-AT" sz="1600" b="0" i="0" u="none" strike="noStrike" cap="none" normalizeH="0" baseline="0" dirty="0">
                  <a:ln>
                    <a:noFill/>
                  </a:ln>
                  <a:solidFill>
                    <a:srgbClr val="0093D0"/>
                  </a:solidFill>
                  <a:effectLst/>
                  <a:latin typeface="Arial" charset="0"/>
                </a:rPr>
                <a:t> </a:t>
              </a:r>
              <a:r>
                <a:rPr kumimoji="0" lang="de-AT" sz="1600" b="0" i="0" u="none" strike="noStrike" cap="none" normalizeH="0" baseline="0" dirty="0" err="1">
                  <a:ln>
                    <a:noFill/>
                  </a:ln>
                  <a:solidFill>
                    <a:srgbClr val="0093D0"/>
                  </a:solidFill>
                  <a:effectLst/>
                  <a:latin typeface="Arial" charset="0"/>
                </a:rPr>
                <a:t>Usability</a:t>
              </a:r>
              <a:endParaRPr kumimoji="0" lang="de-AT" sz="1600" b="0" i="0" u="none" strike="noStrike" cap="none" normalizeH="0" baseline="0" dirty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5576" y="1844824"/>
              <a:ext cx="25922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96 I/Os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with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multiple</a:t>
              </a:r>
            </a:p>
            <a:p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configuration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options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Open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programming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environments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</a:p>
            <a:p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 C, CODESYS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SIL 2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and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</a:p>
            <a:p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 CODESYS Standard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6842" y="1258388"/>
              <a:ext cx="1544982" cy="1062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134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Highlights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Benefits</a:t>
            </a:r>
            <a:br>
              <a:rPr lang="de-DE" dirty="0"/>
            </a:br>
            <a:r>
              <a:rPr lang="de-DE" dirty="0" err="1"/>
              <a:t>Overview</a:t>
            </a:r>
            <a:endParaRPr lang="de-AT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65079" y="1312208"/>
            <a:ext cx="3816424" cy="1584176"/>
          </a:xfrm>
          <a:prstGeom prst="rect">
            <a:avLst/>
          </a:prstGeom>
          <a:solidFill>
            <a:srgbClr val="CCECFF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de-AT" sz="1600" dirty="0" err="1"/>
              <a:t>Flexibility</a:t>
            </a:r>
            <a:r>
              <a:rPr lang="de-AT" sz="1600" dirty="0"/>
              <a:t> </a:t>
            </a:r>
            <a:r>
              <a:rPr lang="de-AT" sz="1600" dirty="0" err="1"/>
              <a:t>and</a:t>
            </a:r>
            <a:r>
              <a:rPr lang="de-AT" sz="1600" dirty="0"/>
              <a:t> </a:t>
            </a:r>
            <a:r>
              <a:rPr lang="de-AT" sz="1600" dirty="0" err="1"/>
              <a:t>Usability</a:t>
            </a:r>
            <a:endParaRPr lang="de-AT" sz="1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315985"/>
            <a:ext cx="3744416" cy="3265143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Safety</a:t>
            </a:r>
            <a:r>
              <a:rPr lang="de-AT" sz="1600" dirty="0"/>
              <a:t> &amp; </a:t>
            </a:r>
            <a:r>
              <a:rPr lang="de-AT" sz="1600" dirty="0" err="1"/>
              <a:t>Availability</a:t>
            </a:r>
            <a:endParaRPr lang="de-AT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665079" y="3071907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Connectivity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644008" y="4752462"/>
            <a:ext cx="3744416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Performance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65079" y="4752462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Robustness</a:t>
            </a:r>
            <a:endParaRPr lang="de-AT" sz="1600" dirty="0"/>
          </a:p>
        </p:txBody>
      </p:sp>
      <p:pic>
        <p:nvPicPr>
          <p:cNvPr id="3079" name="Picture 7" descr="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58538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onne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95996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Perform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33" y="4777705"/>
            <a:ext cx="15240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Robustn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42" y="4756651"/>
            <a:ext cx="1524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837273"/>
            <a:ext cx="3684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96 I/Os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multiple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Open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environments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C, 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CODESYS Standard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48314" y="2031652"/>
            <a:ext cx="2343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EN ISO 13849 PL d &amp;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IEC 61508 SIL 2 TÜV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certified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ISO 25119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AgPL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d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certifiable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including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support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CANopen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Master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separation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/ non-safe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code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„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standard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“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applications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without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requirements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Output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shut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-off in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groups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3370479"/>
            <a:ext cx="2110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7 CAN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interfaces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Automatic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baudrate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detection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Configurable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CAN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termination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Ethernet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5576" y="5124548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Automotive style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aluminium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housing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rough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operating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conditions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Total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current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60A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2" y="1258388"/>
            <a:ext cx="1544982" cy="10621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48314" y="5055330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32-bit 180MHz dual-core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lockstep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Floating-Point-Unit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2.3MB RAM / 11 MB Flash</a:t>
            </a:r>
          </a:p>
        </p:txBody>
      </p:sp>
    </p:spTree>
    <p:extLst>
      <p:ext uri="{BB962C8B-B14F-4D97-AF65-F5344CB8AC3E}">
        <p14:creationId xmlns:p14="http://schemas.microsoft.com/office/powerpoint/2010/main" val="262362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Flexibility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Usability</a:t>
            </a:r>
            <a:endParaRPr lang="de-AT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11560" y="1312208"/>
            <a:ext cx="7939370" cy="499711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pic>
        <p:nvPicPr>
          <p:cNvPr id="5" name="Picture 5" descr="Flexibility and Usabi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953" y="1412776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311" y="1466349"/>
            <a:ext cx="6585993" cy="45259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Open programming environments </a:t>
            </a:r>
          </a:p>
          <a:p>
            <a:pPr lvl="2" indent="-342900">
              <a:buFont typeface="Arial" pitchFamily="34" charset="0"/>
              <a:buChar char="•"/>
            </a:pPr>
            <a:r>
              <a:rPr lang="en-US" sz="1500" dirty="0">
                <a:solidFill>
                  <a:schemeClr val="bg2">
                    <a:lumMod val="50000"/>
                  </a:schemeClr>
                </a:solidFill>
              </a:rPr>
              <a:t>C-programming</a:t>
            </a:r>
          </a:p>
          <a:p>
            <a:pPr lvl="2" indent="-342900">
              <a:buFont typeface="Arial" pitchFamily="34" charset="0"/>
              <a:buChar char="•"/>
            </a:pPr>
            <a:r>
              <a:rPr lang="en-US" sz="1500" dirty="0">
                <a:solidFill>
                  <a:schemeClr val="bg2">
                    <a:lumMod val="50000"/>
                  </a:schemeClr>
                </a:solidFill>
              </a:rPr>
              <a:t>CODESYS Safety SIL 2*</a:t>
            </a:r>
          </a:p>
          <a:p>
            <a:pPr lvl="2" indent="-342900">
              <a:buFont typeface="Arial" pitchFamily="34" charset="0"/>
              <a:buChar char="•"/>
            </a:pPr>
            <a:r>
              <a:rPr lang="en-US" sz="1500" dirty="0">
                <a:solidFill>
                  <a:schemeClr val="bg2">
                    <a:lumMod val="50000"/>
                  </a:schemeClr>
                </a:solidFill>
              </a:rPr>
              <a:t>CODESYS Standard (non-Safety)</a:t>
            </a:r>
            <a:endParaRPr lang="en-US" sz="1500" dirty="0">
              <a:solidFill>
                <a:srgbClr val="FF0000"/>
              </a:solidFill>
            </a:endParaRPr>
          </a:p>
          <a:p>
            <a:pPr marL="0" indent="0"/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96 I/O pins with multiple software configuration options per pin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endParaRPr lang="de-DE" dirty="0">
              <a:solidFill>
                <a:schemeClr val="bg2">
                  <a:lumMod val="50000"/>
                </a:schemeClr>
              </a:solidFill>
            </a:endParaRPr>
          </a:p>
          <a:p>
            <a:endParaRPr lang="de-DE" dirty="0">
              <a:solidFill>
                <a:schemeClr val="bg2">
                  <a:lumMod val="50000"/>
                </a:schemeClr>
              </a:solidFill>
            </a:endParaRPr>
          </a:p>
          <a:p>
            <a:endParaRPr lang="de-DE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e-DE" sz="1500" dirty="0">
                <a:solidFill>
                  <a:schemeClr val="bg2">
                    <a:lumMod val="50000"/>
                  </a:schemeClr>
                </a:solidFill>
              </a:rPr>
              <a:t>* </a:t>
            </a:r>
            <a:r>
              <a:rPr lang="en-US" sz="1500" dirty="0"/>
              <a:t>CODESYS® Safety SIL 2 including support for </a:t>
            </a:r>
            <a:r>
              <a:rPr lang="en-US" sz="1500" dirty="0" err="1"/>
              <a:t>CANopen</a:t>
            </a:r>
            <a:r>
              <a:rPr lang="en-US" sz="1500" dirty="0"/>
              <a:t>® Safety Master </a:t>
            </a:r>
          </a:p>
          <a:p>
            <a:r>
              <a:rPr lang="de-AT" dirty="0"/>
              <a:t>	</a:t>
            </a:r>
          </a:p>
          <a:p>
            <a:endParaRPr lang="de-AT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53" y="2661611"/>
            <a:ext cx="1544982" cy="10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114301"/>
            <a:ext cx="5399088" cy="650403"/>
          </a:xfrm>
        </p:spPr>
        <p:txBody>
          <a:bodyPr/>
          <a:lstStyle/>
          <a:p>
            <a:r>
              <a:rPr lang="de-AT" dirty="0"/>
              <a:t>I/O </a:t>
            </a:r>
            <a:r>
              <a:rPr lang="de-AT" dirty="0" err="1"/>
              <a:t>Flexibility</a:t>
            </a:r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93578"/>
            <a:ext cx="6840000" cy="524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6372" y="764704"/>
            <a:ext cx="22034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/>
              <a:t>X – Main </a:t>
            </a:r>
            <a:r>
              <a:rPr lang="de-DE" sz="1400" dirty="0" err="1"/>
              <a:t>function</a:t>
            </a:r>
            <a:endParaRPr lang="de-DE" sz="1400" dirty="0"/>
          </a:p>
          <a:p>
            <a:r>
              <a:rPr lang="de-DE" sz="1400" dirty="0"/>
              <a:t>O – </a:t>
            </a:r>
            <a:r>
              <a:rPr lang="de-DE" sz="1400" dirty="0" err="1"/>
              <a:t>Configuration</a:t>
            </a:r>
            <a:r>
              <a:rPr lang="de-DE" sz="1400" dirty="0"/>
              <a:t> </a:t>
            </a:r>
            <a:r>
              <a:rPr lang="de-DE" sz="1400" dirty="0" err="1"/>
              <a:t>option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983149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Flexibility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Usability</a:t>
            </a:r>
            <a:br>
              <a:rPr lang="de-AT" dirty="0"/>
            </a:br>
            <a:r>
              <a:rPr lang="de-AT" dirty="0"/>
              <a:t>- </a:t>
            </a:r>
            <a:r>
              <a:rPr lang="de-AT" dirty="0" err="1"/>
              <a:t>new</a:t>
            </a:r>
            <a:r>
              <a:rPr lang="de-AT" dirty="0"/>
              <a:t> </a:t>
            </a:r>
            <a:r>
              <a:rPr lang="de-AT" dirty="0" err="1"/>
              <a:t>features</a:t>
            </a:r>
            <a:endParaRPr lang="de-AT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11684" y="1290444"/>
            <a:ext cx="8280920" cy="516289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690" y="1724563"/>
            <a:ext cx="863254" cy="62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386716" y="1704646"/>
            <a:ext cx="3787730" cy="1076282"/>
          </a:xfrm>
          <a:prstGeom prst="rect">
            <a:avLst/>
          </a:prstGeom>
          <a:noFill/>
          <a:ln w="9525" cap="flat" cmpd="sng" algn="ctr">
            <a:solidFill>
              <a:srgbClr val="0093D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4300" b="0" i="0" u="none" strike="noStrike" cap="none" normalizeH="0" baseline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8722" y="1810146"/>
            <a:ext cx="30719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dirty="0" err="1">
                <a:solidFill>
                  <a:schemeClr val="bg2">
                    <a:lumMod val="50000"/>
                  </a:schemeClr>
                </a:solidFill>
              </a:rPr>
              <a:t>Voltage</a:t>
            </a:r>
            <a:r>
              <a:rPr lang="de-AT" sz="1400" b="1" dirty="0">
                <a:solidFill>
                  <a:schemeClr val="bg2">
                    <a:lumMod val="50000"/>
                  </a:schemeClr>
                </a:solidFill>
              </a:rPr>
              <a:t> Out (8x)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Use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Case: </a:t>
            </a:r>
          </a:p>
          <a:p>
            <a:pPr marL="547688" lvl="1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Electrical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motor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controller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input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547688" lvl="1" indent="-90488">
              <a:buFont typeface="Arial" pitchFamily="34" charset="0"/>
              <a:buChar char="•"/>
            </a:pPr>
            <a:r>
              <a:rPr lang="de-DE" sz="1200" dirty="0" err="1">
                <a:solidFill>
                  <a:schemeClr val="bg2">
                    <a:lumMod val="50000"/>
                  </a:schemeClr>
                </a:solidFill>
              </a:rPr>
              <a:t>Use</a:t>
            </a:r>
            <a:r>
              <a:rPr lang="de-DE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2">
                    <a:lumMod val="50000"/>
                  </a:schemeClr>
                </a:solidFill>
              </a:rPr>
              <a:t>as</a:t>
            </a:r>
            <a:r>
              <a:rPr lang="de-DE" sz="1200" dirty="0">
                <a:solidFill>
                  <a:schemeClr val="bg2">
                    <a:lumMod val="50000"/>
                  </a:schemeClr>
                </a:solidFill>
              </a:rPr>
              <a:t> VCU (</a:t>
            </a:r>
            <a:r>
              <a:rPr lang="de-DE" sz="1200" dirty="0" err="1">
                <a:solidFill>
                  <a:schemeClr val="bg2">
                    <a:lumMod val="50000"/>
                  </a:schemeClr>
                </a:solidFill>
              </a:rPr>
              <a:t>vehicle</a:t>
            </a:r>
            <a:r>
              <a:rPr lang="de-DE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2">
                    <a:lumMod val="50000"/>
                  </a:schemeClr>
                </a:solidFill>
              </a:rPr>
              <a:t>control</a:t>
            </a:r>
            <a:r>
              <a:rPr lang="de-DE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2">
                    <a:lumMod val="50000"/>
                  </a:schemeClr>
                </a:solidFill>
              </a:rPr>
              <a:t>unit</a:t>
            </a:r>
            <a:r>
              <a:rPr lang="de-DE" sz="1200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863" y="2908797"/>
            <a:ext cx="1067294" cy="88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386447" y="2908796"/>
            <a:ext cx="3786710" cy="1257223"/>
          </a:xfrm>
          <a:prstGeom prst="rect">
            <a:avLst/>
          </a:prstGeom>
          <a:noFill/>
          <a:ln w="9525" cap="flat" cmpd="sng" algn="ctr">
            <a:solidFill>
              <a:srgbClr val="0093D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4300" b="0" i="0" u="none" strike="noStrike" cap="none" normalizeH="0" baseline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3049" y="3030632"/>
            <a:ext cx="265721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dirty="0">
                <a:solidFill>
                  <a:schemeClr val="bg2">
                    <a:lumMod val="50000"/>
                  </a:schemeClr>
                </a:solidFill>
              </a:rPr>
              <a:t>PVG Out (8x)</a:t>
            </a:r>
          </a:p>
          <a:p>
            <a:pPr marL="90488" lvl="2" indent="-90488">
              <a:buFont typeface="Arial" pitchFamily="34" charset="0"/>
              <a:buChar char="•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Control of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Danfoss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PVG32 Valves</a:t>
            </a:r>
          </a:p>
          <a:p>
            <a:pPr marL="90488" lvl="2" indent="-90488">
              <a:buFont typeface="Arial" pitchFamily="34" charset="0"/>
              <a:buChar char="•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Use case: </a:t>
            </a:r>
            <a:br>
              <a:rPr lang="en-US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Migration path from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Danfoss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valves to PWM-controlled valves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326768" y="1704646"/>
            <a:ext cx="3915312" cy="2461374"/>
            <a:chOff x="4326768" y="1704646"/>
            <a:chExt cx="3787999" cy="2461374"/>
          </a:xfrm>
        </p:grpSpPr>
        <p:pic>
          <p:nvPicPr>
            <p:cNvPr id="6150" name="Picture 6" descr="http://www.mcmanis.com/chuck/robotics/tutorial/h-bridge/images/basic-bridge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2214321"/>
              <a:ext cx="1467296" cy="1456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 bwMode="auto">
            <a:xfrm>
              <a:off x="4326768" y="1704646"/>
              <a:ext cx="3787999" cy="2461374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26653" y="1791261"/>
              <a:ext cx="2305587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H-Bridge</a:t>
              </a:r>
            </a:p>
            <a:p>
              <a:pPr marL="88900" lvl="2" indent="-88900">
                <a:buFont typeface="Arial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combining 2xHS and 2xLS Digital outputs </a:t>
              </a:r>
              <a:b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</a:b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(or 4+4 or 8+8 for higher currents)</a:t>
              </a:r>
            </a:p>
            <a:p>
              <a:pPr marL="88900" lvl="2" indent="-88900">
                <a:buFont typeface="Arial" pitchFamily="34" charset="0"/>
                <a:buChar char="•"/>
              </a:pPr>
              <a:endParaRPr lang="en-US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88900" lvl="2" indent="-88900">
                <a:buFont typeface="Arial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Use Case:</a:t>
              </a:r>
            </a:p>
            <a:p>
              <a:pPr marL="0" lvl="2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  Motor control </a:t>
              </a:r>
            </a:p>
            <a:p>
              <a:pPr marL="0" lvl="2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  (forward/reverse)</a:t>
              </a:r>
            </a:p>
          </p:txBody>
        </p:sp>
      </p:grpSp>
      <p:sp>
        <p:nvSpPr>
          <p:cNvPr id="8" name="AutoShape 8" descr="data:image/jpeg;base64,/9j/4AAQSkZJRgABAQAAAQABAAD/2wCEAAkGBxMTEhUSEhMWFhUXGBwYFxgYGBwYHBodGBsgICIcHhgaHSggHh0lHBgbITEiJSorLi4uGB8zODMsNygtLisBCgoKDg0OGxAQFywkHyQ3LzY0LCwsLCw0LDcsLDMsMC00LCwsLCwsNCwsNzc0LCwsLCw0NCwvNCw0LCwsLCwsLP/AABEIAOAA4QMBIgACEQEDEQH/xAAcAAEAAgMBAQEAAAAAAAAAAAAABgcEBQgDAgH/xABKEAACAQMCAwUEBQgGCQQDAAABAgMABBEFEgYhMQcTQVFhInGBkRQyQqGxCBUjUmJygsFDRFOTotIkM1Rjg5KywtEXo7Phc9Pw/8QAGQEBAQEBAQEAAAAAAAAAAAAAAAEDBAIF/8QAMhEBAQABAgEIBgsAAAAAAAAAAAECAxFBBCEiMVGBsdEFEnGhwfAyUmFigpGSorLi8f/aAAwDAQACEQMRAD8AvGlKUClKUClKUClKhHGfafY2GUL99OP6KIgkH9tui+7r6UE3rR6/xfY2YP0m5jRuuzO5/wDkXLfdXPHFHazqN4SiP9HjPIRw5DH3yfWJ92B6Vj8O9lup3ntiHulP25yUz67cFz78YNBZes9vdsuRa20spH2pCI1PqMbmx7wKhmo9uOpPnu1ghHhtQsR8XJH3VLuHOwu1KrJcXUkwIyBGBGpz6nLfhUv0TgHS4JZIksoyUVHDSZlJDbh/SE4wUPTHWgoG57TNWkPO9l/gCp9yKK8vz1rEnMTXzfutL/211JcwrAYe5REUyhXCIoyGRgOg/X2n4V+cWuVsbpgSCIJCCDgjCHmCOlBy5+ddYj5mW/Hvab+dfcHaNq0Z5Xs2R4PhvucGulez2Vm0yzZiWYwRkknJJKjmSetZ0CiZ51lRXVJAqhlBGO6Rj1HPmxoOedO7bdUjxvMM3nvjwT8Yyo+6pjo/b7EeV1aOn7UTBx79rbcfM1ONd4J02aSON7GEmQsWZR3TBUHXdGQfrFB/FUS4i7DrEq0kE8lvtUsd2JUAAyTzw33+FBOOH+PNPvMCC5TefsOdj/8AK2CfhmpLXLvEXZDqVsC6Ri5jHjDktj1jIDZ9BmsThztH1LT27vvGdFODDOCwGPDn7a+4ED0oOraVXXBna/ZXmI5j9GmPLbIRsY/sych8Gx8asQGg/aUpQKUpQKUpQKUpQKUpQKUpQKwNc1mC0hae5kWONfE+J8gOrMfIc61fG/GVvpsPeznLtyjiX6zn+Q82PIe8gHmrXNbv9auwCGkdjiKFM7UHoOg9WPxOKCTcf9sFxd7obTdb2/MFgcSSD1I+qD5D5+FaXhTs9mupYFuZBarcFu6MgPeS7Rk7E5eHixA5jGatPgHstt7F4pL4Ca4f6mQDDG689oz9aTGSGIx7Bx0yZnx9w0b22AiYJcwsJbaTptkQ5HPwBxg/A+FBhaJ2e2lhETaRBrhRkSyYd2I8MkYQNjb7IGM1LrWcSIsi5wyhhkYOCM8x4GsfRrwSwo++OQ4w7RHcm9eThT5BgRXrdXscZQSOqGRtiBiBuYgnaM9TgHl6UHzp9p3SsoOVLsyjGMBzuI9faJ+GB4V7dyu7fgbsbc+OM5x869K1PE980EImXokke/8AcLhW+SsT8BS3ZccblZJxZOsatBaxma4kWOMEDc3TJ6D31ouBeMk1P6S0aYiil7tGOcyLjO4qR7OfLyqTyRqwwwDD1GRUC7L1AuNXAGAL5+VOJtzbva44xu5bme302yWZbY7JZZJRGu/xRRjmR0zn5cidxwTxQL+J2MTQTRSGKaJjko6/tYGRjxx51pNS4iWCeWy0mzE12zd5ORhIY3f7cr+LHAOBzPnnlW24C4YeyilaeXvbm4kM07gYXcfsqP1R/M9OlIlSMwqWD4G4AqD4gMQSPiVHyFeOo2nepszgFlLcs5VWBK/xAFfjWVSg+JpAqlmOAoJJ9BUZ1LhC21CFTfQKZGBIYAJJGGOQm9efsggc8gkHzqU1iw3ySiTuHR2RmjbDZCyKPqtjoRkZHXnQc18Xdl7wzTR2MwuzCoeWID9NGrDIyo5Py/V58x7NeXAvajd6eRFJme3BwYnPtJz57GPMfunl7qvrgDhp7OKR7hhJd3EhluJBzBJPJQTz2qOnvNaLj3s7tNSeTuh3N0gBaZVG0sRySQD6xIwcjmBt8CAQlvC3FFtfxd9bSBh9pTydD5MvUfgfDNbmuRGXUNFvPtQzKfeki/g6H7vQjl0P2c9oUGpx45R3CAGSI/8AUhPVc/EePgSE0pSlApSlApSlApSlAqO8dcXQ6bbGeX2mPsxRg4Lt5egHUnwHrgHaa3qsVrBJcTttjjXcx/ADzJOAB5kVyrxJrd1rN+CFLM7bIIh0Rc8h8ubN7zyHQPJmvtav/GWeU+5I0H/RGufv8SefQvBnCUGjooChzIMTXJ+sHJ5DH2YieQ58jjOc5H5wXwiukW67EErsM3TqCZM+GweKLz9jqckjJ9kzcEEeYI+YNB8XNusi7XGRkH3FTkEEcwQQCD6Vp+LNGmuYwkV5LbABt/dBcuCB9ojK4wfqkda3tfEo9k+41KsQbsQXGkQjyeX/AOVq0nGWiyxalpk8t5LOHu8LGwVUjHX2QoHPwyeeBUl7I9Plg0yKKeNo5A8pKuMEZkYjl6g5r8490+WW50to42dY7rfIVGQi7ereQq8Z3Hb3pnWs4ms++tLiLxeJwPftOPvxWzpUs3XHK42WcGr4Xvu+tIJfFo1J94GD94NeHDvDi2kl1IrsxuZjMwIA2lvAY8PfWFwCdkc9sf6C4kQfus25T8d1Sipjd5u018ZjqZSdW/N8PcgNv2cyRPM8Gp3UXfStK4QJgs59Rn0qT8OaRLbKyy3ctyWOQ0u3K8ug2gcvGtvSvTEpSlBq+IdNluIxHDcyWxzkvGFLEYI2+0DjrnI58qhnYfb93bXsZYuUv5l3NzZtqxjcT5nGaseoT2W6dLDHfCaNoy9/NIm4Y3IwTDDzBwefpSLwTavK3t1QEKMZJY+OSxySSfWvWlERbiXQ7fVUe3ljBjTIWcfWWXOD3Z8lxhvAnlzwcc3cRaFeaNeqCxR1O+CZOQcDlkfDkynzwcg8+uelRfiHQY9VgeKePbEecLkYlDD+kAP1V8Np5kE5xQYfZjx7HqcHtYS5jAEqDof21H6hPxB5eRM1rkOeK80XUOR2TQtkHntkQ+P7SMOXz6EcuoeDuJYtQtUuYeh5Op6o46qfx9QQfGg3dKUoFKUoFKVD+1Tir832EkinE0n6KHzDMPrfwjLe8AeNBUXbrxr9JuPoMLfoYGPeEHk8vj8E5j3lvSph2OcEPZ24v2jD3EwBVGO0pCf1SRykbkefLAAyuSaqzs24Zmvbh5UiEwtx3rIzYEj5OyMsf1mBJ9Faug+GOOoLhjBMjWl0gy8Ew2kAdSjHAZPXly8KCT2lwJFDAMM+DAqQR1BB9a9q0fDfFMF69wtudywSCMuCCrkjOUIJyPDPpWt1zj6KC4a1it7m6ljAaVbePvO7BGRuOeuPD+dBLqVq+G9ehvYFuLdiUJIIIwyspwVZfAitpQKUpQKUpQRLTD3Wr3MfhPDHMPfH7J+PPPyqW1DuK27rUNPuOgZngc//AJANo+ZNTGvGHGfPa6eUTeYZ9sn7ej4SFKUr25ilKUClaLiniRLRUUDvLiZtlvCD7UjHxP6qLnLN4D4CttZRuqKJG3vj2mxgE+OB4DPQeVB70pSgV5XM4RS7ZIHgoLE+gUDJNR/ijjKKzkjg7qa4uJAWSGBN77R9o8xhevP0PlX7wrxlDevJCI5YJ4sGSGZdjgH7QGTkf+R5ig0HaXwY+qWhfuxHcxZaAZBYrjnG5HLLdcAkAgczzqm+yfjJtNvNspIt5SEmU8thzgSYPQqcg+hPkK6A4s41hsmWEJJPdOMx28SlnYEkZPgq5B5+h5GqN7XuGZozFqMkAgNzkTRK28Rzcz9YcvbQbveGoOmAc8xX7VadhfFhu7L6PK2ZrbC5PVoz9Q/DG3+EZ61ZdApSlArmTt04j+laiYVOY7Ud2uDnLnBc/MBf4K6H4n1YWlpPct/RRswHmQOQ+LYHxrmDs10c3+qQrJlhvM8xPPIQ7jn95sA/vUF79lWlRafZRQSHZcSgSybgV3M4yEDHkxVcAgEkEHkM1LNX0S3uV23EKSj9pQfHOM9cZAOPSsyaFXUq6hlPUEAg/A16UFedldnHDc6rFEoREugFUcgAF6CvvsjG785SNzdtQmDHxwoXA+GT863nC3Dz2099K7qwuZ+9ULnKjGMHPj7q01xwxqFrdXE+mS2/d3Tb5Ip1YhJMYLoUPj1wf/FJ8PJbx9r87NF23WrxqMILzI8ssuW5fAVPqj3A/DX0G3KPJ3s0kjTTy4xvkc8yB4ADA+Hh0qQ0QpSlApSlBEu06EmyMqj2oZEkHwbH/dn4VJrG5EkaSL0dVce5hn+dY3ENn31rPF4vGwHvwcffitR2bXve6fD5oDGfTYcD/Dis+rP2zw/112etyXf6uX8p/WpPSlK0chWq4m1+GxtnuZzhEHIeLMeir5kn/wA1n3l0kUbSyMERFLMx5AADJJqmdNEnEepd9ICNMtG9hCOUreGR4lup8lwv2s0Ek7N9Imupm1q+X9LKMWsZ5iGE5wR6sCefkSftGrIr8VQBgcgOgr9oFKUoInxHdWFhcfnC4cieSPuEUZZnCsDtSMcyckZPTmM1rOD9PurnUJdWuYTbI0IgghY/pCm7dvkH2T6HmM48MlxBwlfyal9Pt5rX2YxHEs6O/d/rMoHIMTnmPA4recPW+prKTezWrxbTgQxurbsjByxxjGfupCt/3C7t+0b8bd2BnHXGeuM+FR/jGxgv7eawLAyOp24Bfu3AyrMRyXmB1Iz08aklecMKoNqKFHkoAHP0FByh2da2+m6pG0g2jeYJweWFZgGz+6wDfw11mDXMvbxoP0fUjMo9i5XvB5b19lx8wG/iq7uyzXPpemW8rHLqvdSZ67o/ZyT5kAN/FQSylKUFV/lEaoY9PjgU855Ru/cjBY/4tlaL8nPQ1aO7uZEVlbEADAEEfWcEHwOU+Var8o+/3XtvD4RwlvjIxz9yLVidkOkyR6RbFJO7Z98hBUMrb3O0kHDfUC9GHU0E4s9PSInZuAP2dzFR+6pJC9egwKyq87cMFG8qW8SoKg+4Ekj5mvSgUpSgUpSgUpSgUpSgVBOzh+7nv7Q8u7mLr+6xI/BVPxqd1AN/0fX8dFuYfhkA/wA4v8QrLU5rjft8XdySevp6un93f9Nl8N0/pSqf7bO0AxA6bZsTPJgTMvMorf0a4+22R7gfM8tXC1faDxJNrF6uj6ef0If9NIOjFT7TH/dp/iYe6rh4b0OKyto7aEYSMYz4sfFjjxJ5mor2R8DDTrbfKP8ASpgDL47B4Rg+nU+voBU9oFKUoFKUoFKUoFY15YpLjfuwPsh2UH94KRuHoeVZNfE4badhAbHIsCQD6gEEj4igqzt90FDpkcsaKotpAQFAACSeyQAP2ih+FaX8mzVD/pdqTy9iVB78q34J99WTxdpEs2n3kbyd4zwSbVCBFDBSVwObfWA6saoTsMv+61eEeEqSRn4ruH+JBQdRUpSg5a7cLovrFwD0RY0H92rfixroHhuR4LO2iW2ldUgiAZDH+oM8mkB5Hl0rm7tXfOr3h/3mPkoH8q6Pj4102ICJ72BWjGxlMgBBXkQR5gigkwrSXHF9gkvcPeQLKDgoZFBB8jz5H0NZ+pu5t5TDzcxMY8eLbTt+/FVHw7No40N1uDB3xR+/WQjvzNz8D+k3ZHLHl76i7LoFKiPZNfPNpNq8hJYIUyepCMVH3AVLq9WbV5l3hSlKilKUoFKiXaDxzHpaRPJC0olYqNpAxtAPj76hq9vtp42k/wACh/nQW/Ve9px7m4sbsfYk2t7shsfIPWk/9fLL/Zbj/wBv/NWm4s7VbTUIRbpBMjl1ZWcJt5Zz0YnoT4VlrToX56ud3ejcpOVYS9Vu19mXRvinXarx+umwbYiGupR+iXkdg/tGHkPDzPoDUE7DuCWmkOq3YLDcTBuyS755ynPXByBnxyfAVWd5fCe/36hJIybwJCoBbYvRVHIDkAPTOau6y7atKjRY0inREAVVEa4AAwABv8q0l3m7jzwuGVxvXFq0qsx246X5XH92P89fa9t2l+c4/wCF/wDdV5WTSq6Xtp0n+0lH/Cb+Veq9smkf27j/AIMn8loLApUDHbBo/wDtR/uZv8lfS9r2jn+tn+5m/wAlBOq+ZJAoLMQABkknAAHiSegqGp2q6Qf64vxSQfitanjHi/S7+0ktBqccPebdz7Wb2VYMVx7PXGOvjQS7T+MLCeTuYbyB5DyCrIpLfu8/a+Ga3lUJxrxLpE/0eysUjieOePbdbVjSJUOSwcc2+Pjz61d1hq9vOC0M8UoHMmORXH+EmnAfCXbyHYbeVVOQWYx4Ax1wshb7q5W4Pc2+sWwHLbdrH8DJsP3E10pFx/pjMFW9gJJAAD9Segrmq9GzWXx9m/b7p6DrqlKUHJfaymNXvB/vM/NVP866Ug4W0+VVlaxtWZwHZjBGSxYZJJK5JJOc1z5252pTWJ2/tFjcf3YX8UNX9wtEZ7O1m7+YK8ER2KUCj2AOuzdzxnmfGgkMiHYQmFO3C8uQOOXLyFVLO1y0bpJogbVG3J9JEUQiJbIEvfeGF5+fIdPC3hSg1HCWjCzs4LUHPdIFJHi3Vj8WJrb0pShSlKBSlKCK8e8DxaokSTSSRiNiw2bee4Ac9wPlUNHYHZf7Tc/+3/kq3KUFO6p2NaXawvcXFzcLHGu5mLJ8gAnMk8gB1JFUraWvf3ix2UbndJ+hRiGfAPLcRgZwMk9Bzqx/ygdcu2uVtXjaK1X2o/KZvF8g4O3OAvUZyeoqYdh/Af0WH6bcL+nmX2FI5xxn8GbqfIYHnSzdccrjZZwaPgTs8sNRjlluBL3iyYOx9o2lRg4x1zuHwqVr2KaUPsTH3yn+VeHZ83caneWp6EsVH7j8vmr5+FWbWOhehJ2c35PoelcZOVZZTqy2yn4pur9OxvSB/QOffNJ/Jq9f/R/R/wDZT/fTf/sqd0rZ85CI+yXSB0tB8ZJT+L1kJ2Y6SP6lH8Sx/Fql9KCLL2daUP6jB/y5/nX2Oz7Sx/ULf/kFSalBHV4E0wf1C2/uUP4itJxxwNEbRjp9larcIyuo7iEbwp9pMsuOYz8QKntKCm9esmvrf6Fa6H9EklKCSaSKKNIgGBJV15v0xyxyPTwq3ra3CIEAGAAOnXAxXtSg0qcIaeCGFhaBgcgi3iBBHiDt61y9dHvNZbH2784/in/+66r+hlD3nfzFVBJQlCpwPHKbvka5X4IT6RrFsR9q6WT4K+8/cKDrilKUHPn5SGn7bu2nxykiKH3xtn8JB8qnvY5qcsmkW6xIrtGZI2LvsC7XJUclYn2WA6eFYv5QelGXTVmUc4JVY/uOCp/xFD8DUZ/Jz1xUF3bSMFUBZ1ycdPZc/wDx0F5Qbto343eO3OPhnnXpWLZ3wlztVwo+0yFAfcGwT78Y9ayqBSvl3AGSQB5nlRHBGQQR5jnQfVKUoFKUoFKUoMTUtNhnXZPGkighgHAIypyDz8c1l0pQVdrrfRtehk6CUIT67wY+fxUH5VaNRzijhGO9kikeR4zGDjZjJyQRzIOMEeXjUjrLTxuNy7LXdyvXw1tPS2+ljjte63b3FKUrVwlKUoFKUoFKV8pIDnBBwcHBzg+XvoPqvibdtO3G7HLPTPrivusa9vRHgsrkHqUQvj3hct8ceFBHeNdUmh028eVEQiBwjJJuG5wVHJlUg5YHxqi+wjT+91aNscoY5JD8tg+9x8qsT8oDXlGnxQxuD9IkzyPVIuZ+T7PlWu/Jt0ohLq6I5MViT+HLN/1J8jQXZSlKDX8QaWt1bTWz9JY2T3bhyPwOD8K5Y4E1ZtN1SJ5PZ2SmGcHlhSdj5/d+t/DXW9c2dvfDZt776Uo/R3Q3egkQAMPiMN7y3lQdG3F0ka73dVX9ZiAOfTma9qr3sd1qK+s0kcBrm3Ahct7TAAYVhn6u5RzI6lWqdm8j7wQ94veFSwTcN20EAtt64yRzoKx7TWg/OdoNTLfm4xNtGSIzcBj9cJ7WAu30+G6nZYYfzjejTWb82qijaWYr3+RzjD+1t27ufjy6jFenE80dpriXt9EzWpthHDNsMiQyBiTkAHBIzzx9r34+uEZI7rWpb2xiZbT6N3ckuwxrNKXBGFYDJC9Tj7PqM3HzMvJZ9KUqBSlKBSlKBSlKBSlKBSlKBSlKBSlKCL8b6/JCqW1qN15ckpCOuwfamb9lAc8+pHvrRdiloYYL2JnMjR30yFz1crtBY8zzOM9fGs3VuB7l7+S/t9RMDuixhfo6S7EUD2VZ25AsC3IDrWo7I9Kuo5b15bpmjF3OjxmFU718r+n3ZyM8/ZHKkKs+vG2ukkGY3VwCQSpBwR1HLxHlX4byPvBD3i94V3hNw3Fc43beuM8s1HePtVhsLWW+KqJlXZEehd2BCqcfWGfawc4Ck+FBQ/bhr/0rU3RTmO3Hcrg5BYc3Pv3Er/BV9dmuh/Q9Nt4CMPs3yee+T2iD7s7f4a557K+H21DU49+WSNu/mY887WBwT+0xA88E11bQKUpQKi3aTwuNQsZIAB3q/pIT5SKOQz4BhlT+9UppQcj8D8QzWFy6CU24lBhlfaGMRzgPsPUo33bq6Q4S4LtrM9+C09w4y9zK2+Rs+THoD6fEmqm7e+Ce6l/OMC/o5TicDosh6N7n8f2v3q2/Ytxs1xCulyzd3KnKF8As0Sjmi55b1A5Eg+z4HbQXSyg8jzoqgchyrytbZY1CLnA8yWJJ6kseZJPia9qBSlKBSo/dcb6dG7RyXsCujFWUuAQQcEEeYNZmjcRWt0WFtcRzFMFtjBsZzjOPPB+VBtKUpQKUpQKUpQKUpQKVhatq0FsneXEqRJkLuc4GT4ZPurC0vi2xuJBFBdQyyEEhUcE4HXkKDdUpSgUpXlcwK6lGGQevMj5EcwQeeRQaHirgy2viruGjnT/V3ER2SpjOMMOo5nkfM9K5/wC1biWWZ47Frk3C2mVebaF72XJy2Aeij2B6hjzzVqdqvGr6bbG2SbfdSj9EcYeOI8i7kHBbIYKcD3HaSax7GeCfp1130q5toCGbPR3HNU9R4n05eNBbfYrwl9CsRJIuJ7jDvnqq/YT5HcfVj5VYVKUClKUClKUGNqNjHPE8Mqho5FKsp8Qa5V444Xn0e9AVmC57y2mHIkKfPpvXkCPcehrrOtLxdwzBqFs1tOOR5qw+sjDoynz/ABBIoIr2fcaDV4BG7iOZB/pEa8mkHLDIc8ozn2scweXIczYPsqvgqge4AD8BXJOsaVe6LfD2ikiHdFKv1XXpkZ5EEcip9xq9eAuN4NXCLIwjmiG57fwdgeUinPtIOu3wPM5wpoLEpXjd3Sxruc4GQo8SSxwAAOpJNe1BFuNZbOztZruW2hdh0BjUl5HOAOmTljz9Mmvjs64X+hwGSRV+lXB724IAADNzEYA6KmSAPPNY/Gejz3V9pyCMm0ikaeZsjAdF/RggnJ9oeA+1U0pClKUoFKVW/HestJfJYm8+h20cPf3UwcRsdzbUjVz9UkjPLzoLIpUF4BicTzGC/F7YFRsLy97LFLnmpOPqlTnmc9OXUmdUClKUEB7VDKX09I7V7n/Se8aNQMHu0OAzH2VGWBy3Lka/NA4kVL2O0vNNWynlDGB02Oj4HNRIqjDYzy/8jO24wm1GKW3nsl76FCwuLYbA0gYYDK7DOV5nAIzgetaVLe81HULW4ltHtba03OO9K95JIwwAFUnCjkcmkKsOlK8bW6WQEqfqsVYEYIKnoQeY8CPMEEciKD0Vgw5EEfMVD+LeJI9Ht2kd96kYt4Cfb3/qhv7IZB5816DOVA/OM+KLfSFeZnyZQStsMZeTP11/UU/bPME4I9ondzveXV9rV8ORkmkOEUcljTPT9lFzzJ+OSaBYWl3rWoYJ3TSnc7H6saDqceCqMAD3Dqa6n4Z0GKxto7aAYRB1PVierNjxJ51qez3gmHTLfu09qV8GaXHNj5DyQeA956mpVQKUpQKUpQKUpQKUpQaXizhi31CAwXK5HVWHJkb9ZT4H7j41zNxfwfeaPcK5ZtobMNxHlQSPX7D4+yT54yK6zrG1CwinjaKaNZI2GGVhkH/+86Cn+z/tbhneKPUzslQEJNyETFuW516I+OW7pgt9XPOf8fcTNa26C2w91csIrVeuWbHt+OVUHPlzHnVUcf8AYtLFun07MsfUwHnIo/ZJ+uPT63vqE8McY3Onzxl4xL3BYLHMDmLcMMEY+1GT5Dl6UHWNkHEaCUqZNo3lRhS2OZAJOBnOBmvYGq80HtUs76IxpILa5YbQkxAAJ5ZV/qtjJIHInHQVPrWBURUTkqqFX3AYH3UHrSsXTroyqz4wu9lX1Cnbn4kEj0xXr367+7z7W3dj0zjPzB+VB61VXEFpax8QpNfhBFLbAQPLju+9Q4IJb2d23pn9YeOKtQmsPVtPgnjKXMcckY5kSKGUY8fa5DHnQV7w4IG4gmfT9hgFoBcGLHdGUvyGV9kttA6eTetWfWDo+n28MYW1jjjjPtARKoU58fZ5H31mg0H7SvJp1DiMn2mUsB5hSAT8Cy/OvLU7oxRmTGQpXdnwUsAzfwqS3woMkmvmUHadpAbBwSMgHwyOWRSWMMpVhlSCCD0IPUVCtX7QbPTohFcziSdMqI4zvdgpwpbHJWKgE7iOZNBl9n3EklzHLBdgLeWzmOdRyB8VkUfqsPwPpUW7QO1K1spJFsyJrpl2OQcxIV6FsfWccxhfcTyAqquMO0ae8lkeGNbUSgI/df6yRR0V5cAkfsjAPjmtxwF2PXN3tmu91vB1wR+lcein6g9W+RoIzpOlX+tXbEFpZGwZJX+rGPUjko64UeXIV0jwFwRb6ZDsi9uVgO9lI9pyPIfZUeC/PJ51t9C0S3s4lgtoljQeA6k+bHqx9TWxoFKUoFKUoFKUoFKUoFKUoFKUoFRfi/gKy1EEzxYkxgTJ7Mg95x7Q9GBFSilBzbxV2K3tuS1qRdR56DCSAeqE4by9kk+lRnRuMdT01+7SaWPbyMMwJUY8O7f6vwx0FdcVgavotvdLsuYI5V/bUNj3E8x8KCmOHu3jYqx3NmAqgDMBwAB5Rv8A5qmGkdq2kyStI1y0bSBFCyRuAoTcfrKCvVzzJFY2s9h+nSktC01ufJWDp/yuCfkwqGal2B3S5MF1DIPJw0Z+7cPwoLdl4hs7gw91d27qsoZ8Sp0CNjln9fbWVxPMsllcrGyuWgkACkMSSh5ADqa53vOxzVkPswJJ6pKn/eVNa6Tsz1YdbGT4FT+DUHR/AbCLTbNJSI2WCMMr+yQQo5EHmDX3HrlpA9w8t1AqvIHGZU/skU8s+aGubE7NNVPSxl+O0fi1Z9p2Qau5wbYIPN5Y8fJWJ+6guXWu0/SY5I3+l72jLZEUbvuVlI27wNv1gp6/ZqJa/wBvERVktrMuGBUmdgAQRjmi5yPiK02ndgt63+uuIIx+zukPywo++pjpHYTYx4M8s058VyI0PwUbv8VBUmu9oup3xEZmZVPIRQAoD6ez7Te4k9BWy4W7H9QuiGlT6LEcHdKPaOfKIHdn97bXROicNWloMW1vHF5lVG4+9z7R+JrbUEL4N7MrGww6p30w/pZcMQf2V6J7xz9amlKUClKUClKUClKUClKU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9" name="AutoShape 10" descr="data:image/jpeg;base64,/9j/4AAQSkZJRgABAQAAAQABAAD/2wCEAAkGBxMTEhUSEhMWFhUXGBwYFxgYGBwYHBodGBsgICIcHhgaHSggHh0lHBgbITEiJSorLi4uGB8zODMsNygtLisBCgoKDg0OGxAQFywkHyQ3LzY0LCwsLCw0LDcsLDMsMC00LCwsLCwsNCwsNzc0LCwsLCw0NCwvNCw0LCwsLCwsLP/AABEIAOAA4QMBIgACEQEDEQH/xAAcAAEAAgMBAQEAAAAAAAAAAAAABgcEBQgDAgH/xABKEAACAQMCAwUEBQgGCQQDAAABAgMABBEFEgYhMQcTQVFhInGBkRQyQqGxCBUjUmJygsFDRFOTotIkM1Rjg5KywtEXo7Phc9Pw/8QAGQEBAQEBAQEAAAAAAAAAAAAAAAEDBAIF/8QAMhEBAQABAgEIBgsAAAAAAAAAAAECAxFBBCEiMVGBsdEFEnGhwfAyUmFigpGSorLi8f/aAAwDAQACEQMRAD8AvGlKUClKUClKUClKhHGfafY2GUL99OP6KIgkH9tui+7r6UE3rR6/xfY2YP0m5jRuuzO5/wDkXLfdXPHFHazqN4SiP9HjPIRw5DH3yfWJ92B6Vj8O9lup3ntiHulP25yUz67cFz78YNBZes9vdsuRa20spH2pCI1PqMbmx7wKhmo9uOpPnu1ghHhtQsR8XJH3VLuHOwu1KrJcXUkwIyBGBGpz6nLfhUv0TgHS4JZIksoyUVHDSZlJDbh/SE4wUPTHWgoG57TNWkPO9l/gCp9yKK8vz1rEnMTXzfutL/211JcwrAYe5REUyhXCIoyGRgOg/X2n4V+cWuVsbpgSCIJCCDgjCHmCOlBy5+ddYj5mW/Hvab+dfcHaNq0Z5Xs2R4PhvucGulez2Vm0yzZiWYwRkknJJKjmSetZ0CiZ51lRXVJAqhlBGO6Rj1HPmxoOedO7bdUjxvMM3nvjwT8Yyo+6pjo/b7EeV1aOn7UTBx79rbcfM1ONd4J02aSON7GEmQsWZR3TBUHXdGQfrFB/FUS4i7DrEq0kE8lvtUsd2JUAAyTzw33+FBOOH+PNPvMCC5TefsOdj/8AK2CfhmpLXLvEXZDqVsC6Ri5jHjDktj1jIDZ9BmsThztH1LT27vvGdFODDOCwGPDn7a+4ED0oOraVXXBna/ZXmI5j9GmPLbIRsY/sych8Gx8asQGg/aUpQKUpQKUpQKUpQKUpQKUpQKwNc1mC0hae5kWONfE+J8gOrMfIc61fG/GVvpsPeznLtyjiX6zn+Q82PIe8gHmrXNbv9auwCGkdjiKFM7UHoOg9WPxOKCTcf9sFxd7obTdb2/MFgcSSD1I+qD5D5+FaXhTs9mupYFuZBarcFu6MgPeS7Rk7E5eHixA5jGatPgHstt7F4pL4Ca4f6mQDDG689oz9aTGSGIx7Bx0yZnx9w0b22AiYJcwsJbaTptkQ5HPwBxg/A+FBhaJ2e2lhETaRBrhRkSyYd2I8MkYQNjb7IGM1LrWcSIsi5wyhhkYOCM8x4GsfRrwSwo++OQ4w7RHcm9eThT5BgRXrdXscZQSOqGRtiBiBuYgnaM9TgHl6UHzp9p3SsoOVLsyjGMBzuI9faJ+GB4V7dyu7fgbsbc+OM5x869K1PE980EImXokke/8AcLhW+SsT8BS3ZccblZJxZOsatBaxma4kWOMEDc3TJ6D31ouBeMk1P6S0aYiil7tGOcyLjO4qR7OfLyqTyRqwwwDD1GRUC7L1AuNXAGAL5+VOJtzbva44xu5bme302yWZbY7JZZJRGu/xRRjmR0zn5cidxwTxQL+J2MTQTRSGKaJjko6/tYGRjxx51pNS4iWCeWy0mzE12zd5ORhIY3f7cr+LHAOBzPnnlW24C4YeyilaeXvbm4kM07gYXcfsqP1R/M9OlIlSMwqWD4G4AqD4gMQSPiVHyFeOo2nepszgFlLcs5VWBK/xAFfjWVSg+JpAqlmOAoJJ9BUZ1LhC21CFTfQKZGBIYAJJGGOQm9efsggc8gkHzqU1iw3ySiTuHR2RmjbDZCyKPqtjoRkZHXnQc18Xdl7wzTR2MwuzCoeWID9NGrDIyo5Py/V58x7NeXAvajd6eRFJme3BwYnPtJz57GPMfunl7qvrgDhp7OKR7hhJd3EhluJBzBJPJQTz2qOnvNaLj3s7tNSeTuh3N0gBaZVG0sRySQD6xIwcjmBt8CAQlvC3FFtfxd9bSBh9pTydD5MvUfgfDNbmuRGXUNFvPtQzKfeki/g6H7vQjl0P2c9oUGpx45R3CAGSI/8AUhPVc/EePgSE0pSlApSlApSlApSlAqO8dcXQ6bbGeX2mPsxRg4Lt5egHUnwHrgHaa3qsVrBJcTttjjXcx/ADzJOAB5kVyrxJrd1rN+CFLM7bIIh0Rc8h8ubN7zyHQPJmvtav/GWeU+5I0H/RGufv8SefQvBnCUGjooChzIMTXJ+sHJ5DH2YieQ58jjOc5H5wXwiukW67EErsM3TqCZM+GweKLz9jqckjJ9kzcEEeYI+YNB8XNusi7XGRkH3FTkEEcwQQCD6Vp+LNGmuYwkV5LbABt/dBcuCB9ojK4wfqkda3tfEo9k+41KsQbsQXGkQjyeX/AOVq0nGWiyxalpk8t5LOHu8LGwVUjHX2QoHPwyeeBUl7I9Plg0yKKeNo5A8pKuMEZkYjl6g5r8490+WW50to42dY7rfIVGQi7ereQq8Z3Hb3pnWs4ms++tLiLxeJwPftOPvxWzpUs3XHK42WcGr4Xvu+tIJfFo1J94GD94NeHDvDi2kl1IrsxuZjMwIA2lvAY8PfWFwCdkc9sf6C4kQfus25T8d1Sipjd5u018ZjqZSdW/N8PcgNv2cyRPM8Gp3UXfStK4QJgs59Rn0qT8OaRLbKyy3ctyWOQ0u3K8ug2gcvGtvSvTEpSlBq+IdNluIxHDcyWxzkvGFLEYI2+0DjrnI58qhnYfb93bXsZYuUv5l3NzZtqxjcT5nGaseoT2W6dLDHfCaNoy9/NIm4Y3IwTDDzBwefpSLwTavK3t1QEKMZJY+OSxySSfWvWlERbiXQ7fVUe3ljBjTIWcfWWXOD3Z8lxhvAnlzwcc3cRaFeaNeqCxR1O+CZOQcDlkfDkynzwcg8+uelRfiHQY9VgeKePbEecLkYlDD+kAP1V8Np5kE5xQYfZjx7HqcHtYS5jAEqDof21H6hPxB5eRM1rkOeK80XUOR2TQtkHntkQ+P7SMOXz6EcuoeDuJYtQtUuYeh5Op6o46qfx9QQfGg3dKUoFKUoFKVD+1Tir832EkinE0n6KHzDMPrfwjLe8AeNBUXbrxr9JuPoMLfoYGPeEHk8vj8E5j3lvSph2OcEPZ24v2jD3EwBVGO0pCf1SRykbkefLAAyuSaqzs24Zmvbh5UiEwtx3rIzYEj5OyMsf1mBJ9Faug+GOOoLhjBMjWl0gy8Ew2kAdSjHAZPXly8KCT2lwJFDAMM+DAqQR1BB9a9q0fDfFMF69wtudywSCMuCCrkjOUIJyPDPpWt1zj6KC4a1it7m6ljAaVbePvO7BGRuOeuPD+dBLqVq+G9ehvYFuLdiUJIIIwyspwVZfAitpQKUpQKUpQRLTD3Wr3MfhPDHMPfH7J+PPPyqW1DuK27rUNPuOgZngc//AJANo+ZNTGvGHGfPa6eUTeYZ9sn7ej4SFKUr25ilKUClaLiniRLRUUDvLiZtlvCD7UjHxP6qLnLN4D4CttZRuqKJG3vj2mxgE+OB4DPQeVB70pSgV5XM4RS7ZIHgoLE+gUDJNR/ijjKKzkjg7qa4uJAWSGBN77R9o8xhevP0PlX7wrxlDevJCI5YJ4sGSGZdjgH7QGTkf+R5ig0HaXwY+qWhfuxHcxZaAZBYrjnG5HLLdcAkAgczzqm+yfjJtNvNspIt5SEmU8thzgSYPQqcg+hPkK6A4s41hsmWEJJPdOMx28SlnYEkZPgq5B5+h5GqN7XuGZozFqMkAgNzkTRK28Rzcz9YcvbQbveGoOmAc8xX7VadhfFhu7L6PK2ZrbC5PVoz9Q/DG3+EZ61ZdApSlArmTt04j+laiYVOY7Ud2uDnLnBc/MBf4K6H4n1YWlpPct/RRswHmQOQ+LYHxrmDs10c3+qQrJlhvM8xPPIQ7jn95sA/vUF79lWlRafZRQSHZcSgSybgV3M4yEDHkxVcAgEkEHkM1LNX0S3uV23EKSj9pQfHOM9cZAOPSsyaFXUq6hlPUEAg/A16UFedldnHDc6rFEoREugFUcgAF6CvvsjG785SNzdtQmDHxwoXA+GT863nC3Dz2099K7qwuZ+9ULnKjGMHPj7q01xwxqFrdXE+mS2/d3Tb5Ip1YhJMYLoUPj1wf/FJ8PJbx9r87NF23WrxqMILzI8ssuW5fAVPqj3A/DX0G3KPJ3s0kjTTy4xvkc8yB4ADA+Hh0qQ0QpSlApSlBEu06EmyMqj2oZEkHwbH/dn4VJrG5EkaSL0dVce5hn+dY3ENn31rPF4vGwHvwcffitR2bXve6fD5oDGfTYcD/Dis+rP2zw/112etyXf6uX8p/WpPSlK0chWq4m1+GxtnuZzhEHIeLMeir5kn/wA1n3l0kUbSyMERFLMx5AADJJqmdNEnEepd9ICNMtG9hCOUreGR4lup8lwv2s0Ek7N9Imupm1q+X9LKMWsZ5iGE5wR6sCefkSftGrIr8VQBgcgOgr9oFKUoInxHdWFhcfnC4cieSPuEUZZnCsDtSMcyckZPTmM1rOD9PurnUJdWuYTbI0IgghY/pCm7dvkH2T6HmM48MlxBwlfyal9Pt5rX2YxHEs6O/d/rMoHIMTnmPA4recPW+prKTezWrxbTgQxurbsjByxxjGfupCt/3C7t+0b8bd2BnHXGeuM+FR/jGxgv7eawLAyOp24Bfu3AyrMRyXmB1Iz08aklecMKoNqKFHkoAHP0FByh2da2+m6pG0g2jeYJweWFZgGz+6wDfw11mDXMvbxoP0fUjMo9i5XvB5b19lx8wG/iq7uyzXPpemW8rHLqvdSZ67o/ZyT5kAN/FQSylKUFV/lEaoY9PjgU855Ru/cjBY/4tlaL8nPQ1aO7uZEVlbEADAEEfWcEHwOU+Var8o+/3XtvD4RwlvjIxz9yLVidkOkyR6RbFJO7Z98hBUMrb3O0kHDfUC9GHU0E4s9PSInZuAP2dzFR+6pJC9egwKyq87cMFG8qW8SoKg+4Ekj5mvSgUpSgUpSgUpSgUpSgVBOzh+7nv7Q8u7mLr+6xI/BVPxqd1AN/0fX8dFuYfhkA/wA4v8QrLU5rjft8XdySevp6un93f9Nl8N0/pSqf7bO0AxA6bZsTPJgTMvMorf0a4+22R7gfM8tXC1faDxJNrF6uj6ef0If9NIOjFT7TH/dp/iYe6rh4b0OKyto7aEYSMYz4sfFjjxJ5mor2R8DDTrbfKP8ASpgDL47B4Rg+nU+voBU9oFKUoFKUoFKUoFY15YpLjfuwPsh2UH94KRuHoeVZNfE4badhAbHIsCQD6gEEj4igqzt90FDpkcsaKotpAQFAACSeyQAP2ih+FaX8mzVD/pdqTy9iVB78q34J99WTxdpEs2n3kbyd4zwSbVCBFDBSVwObfWA6saoTsMv+61eEeEqSRn4ruH+JBQdRUpSg5a7cLovrFwD0RY0H92rfixroHhuR4LO2iW2ldUgiAZDH+oM8mkB5Hl0rm7tXfOr3h/3mPkoH8q6Pj4102ICJ72BWjGxlMgBBXkQR5gigkwrSXHF9gkvcPeQLKDgoZFBB8jz5H0NZ+pu5t5TDzcxMY8eLbTt+/FVHw7No40N1uDB3xR+/WQjvzNz8D+k3ZHLHl76i7LoFKiPZNfPNpNq8hJYIUyepCMVH3AVLq9WbV5l3hSlKilKUoFKiXaDxzHpaRPJC0olYqNpAxtAPj76hq9vtp42k/wACh/nQW/Ve9px7m4sbsfYk2t7shsfIPWk/9fLL/Zbj/wBv/NWm4s7VbTUIRbpBMjl1ZWcJt5Zz0YnoT4VlrToX56ud3ejcpOVYS9Vu19mXRvinXarx+umwbYiGupR+iXkdg/tGHkPDzPoDUE7DuCWmkOq3YLDcTBuyS755ynPXByBnxyfAVWd5fCe/36hJIybwJCoBbYvRVHIDkAPTOau6y7atKjRY0inREAVVEa4AAwABv8q0l3m7jzwuGVxvXFq0qsx246X5XH92P89fa9t2l+c4/wCF/wDdV5WTSq6Xtp0n+0lH/Cb+Veq9smkf27j/AIMn8loLApUDHbBo/wDtR/uZv8lfS9r2jn+tn+5m/wAlBOq+ZJAoLMQABkknAAHiSegqGp2q6Qf64vxSQfitanjHi/S7+0ktBqccPebdz7Wb2VYMVx7PXGOvjQS7T+MLCeTuYbyB5DyCrIpLfu8/a+Ga3lUJxrxLpE/0eysUjieOePbdbVjSJUOSwcc2+Pjz61d1hq9vOC0M8UoHMmORXH+EmnAfCXbyHYbeVVOQWYx4Ax1wshb7q5W4Pc2+sWwHLbdrH8DJsP3E10pFx/pjMFW9gJJAAD9Segrmq9GzWXx9m/b7p6DrqlKUHJfaymNXvB/vM/NVP866Ug4W0+VVlaxtWZwHZjBGSxYZJJK5JJOc1z5252pTWJ2/tFjcf3YX8UNX9wtEZ7O1m7+YK8ER2KUCj2AOuzdzxnmfGgkMiHYQmFO3C8uQOOXLyFVLO1y0bpJogbVG3J9JEUQiJbIEvfeGF5+fIdPC3hSg1HCWjCzs4LUHPdIFJHi3Vj8WJrb0pShSlKBSlKCK8e8DxaokSTSSRiNiw2bee4Ac9wPlUNHYHZf7Tc/+3/kq3KUFO6p2NaXawvcXFzcLHGu5mLJ8gAnMk8gB1JFUraWvf3ix2UbndJ+hRiGfAPLcRgZwMk9Bzqx/ygdcu2uVtXjaK1X2o/KZvF8g4O3OAvUZyeoqYdh/Af0WH6bcL+nmX2FI5xxn8GbqfIYHnSzdccrjZZwaPgTs8sNRjlluBL3iyYOx9o2lRg4x1zuHwqVr2KaUPsTH3yn+VeHZ83caneWp6EsVH7j8vmr5+FWbWOhehJ2c35PoelcZOVZZTqy2yn4pur9OxvSB/QOffNJ/Jq9f/R/R/wDZT/fTf/sqd0rZ85CI+yXSB0tB8ZJT+L1kJ2Y6SP6lH8Sx/Fql9KCLL2daUP6jB/y5/nX2Oz7Sx/ULf/kFSalBHV4E0wf1C2/uUP4itJxxwNEbRjp9larcIyuo7iEbwp9pMsuOYz8QKntKCm9esmvrf6Fa6H9EklKCSaSKKNIgGBJV15v0xyxyPTwq3ra3CIEAGAAOnXAxXtSg0qcIaeCGFhaBgcgi3iBBHiDt61y9dHvNZbH2784/in/+66r+hlD3nfzFVBJQlCpwPHKbvka5X4IT6RrFsR9q6WT4K+8/cKDrilKUHPn5SGn7bu2nxykiKH3xtn8JB8qnvY5qcsmkW6xIrtGZI2LvsC7XJUclYn2WA6eFYv5QelGXTVmUc4JVY/uOCp/xFD8DUZ/Jz1xUF3bSMFUBZ1ycdPZc/wDx0F5Qbto343eO3OPhnnXpWLZ3wlztVwo+0yFAfcGwT78Y9ayqBSvl3AGSQB5nlRHBGQQR5jnQfVKUoFKUoFKUoMTUtNhnXZPGkighgHAIypyDz8c1l0pQVdrrfRtehk6CUIT67wY+fxUH5VaNRzijhGO9kikeR4zGDjZjJyQRzIOMEeXjUjrLTxuNy7LXdyvXw1tPS2+ljjte63b3FKUrVwlKUoFKUoFKV8pIDnBBwcHBzg+XvoPqvibdtO3G7HLPTPrivusa9vRHgsrkHqUQvj3hct8ceFBHeNdUmh028eVEQiBwjJJuG5wVHJlUg5YHxqi+wjT+91aNscoY5JD8tg+9x8qsT8oDXlGnxQxuD9IkzyPVIuZ+T7PlWu/Jt0ohLq6I5MViT+HLN/1J8jQXZSlKDX8QaWt1bTWz9JY2T3bhyPwOD8K5Y4E1ZtN1SJ5PZ2SmGcHlhSdj5/d+t/DXW9c2dvfDZt776Uo/R3Q3egkQAMPiMN7y3lQdG3F0ka73dVX9ZiAOfTma9qr3sd1qK+s0kcBrm3Ahct7TAAYVhn6u5RzI6lWqdm8j7wQ94veFSwTcN20EAtt64yRzoKx7TWg/OdoNTLfm4xNtGSIzcBj9cJ7WAu30+G6nZYYfzjejTWb82qijaWYr3+RzjD+1t27ufjy6jFenE80dpriXt9EzWpthHDNsMiQyBiTkAHBIzzx9r34+uEZI7rWpb2xiZbT6N3ckuwxrNKXBGFYDJC9Tj7PqM3HzMvJZ9KUqBSlKBSlKBSlKBSlKBSlKBSlKBSlKCL8b6/JCqW1qN15ckpCOuwfamb9lAc8+pHvrRdiloYYL2JnMjR30yFz1crtBY8zzOM9fGs3VuB7l7+S/t9RMDuixhfo6S7EUD2VZ25AsC3IDrWo7I9Kuo5b15bpmjF3OjxmFU718r+n3ZyM8/ZHKkKs+vG2ukkGY3VwCQSpBwR1HLxHlX4byPvBD3i94V3hNw3Fc43beuM8s1HePtVhsLWW+KqJlXZEehd2BCqcfWGfawc4Ck+FBQ/bhr/0rU3RTmO3Hcrg5BYc3Pv3Er/BV9dmuh/Q9Nt4CMPs3yee+T2iD7s7f4a557K+H21DU49+WSNu/mY887WBwT+0xA88E11bQKUpQKi3aTwuNQsZIAB3q/pIT5SKOQz4BhlT+9UppQcj8D8QzWFy6CU24lBhlfaGMRzgPsPUo33bq6Q4S4LtrM9+C09w4y9zK2+Rs+THoD6fEmqm7e+Ce6l/OMC/o5TicDosh6N7n8f2v3q2/Ytxs1xCulyzd3KnKF8As0Sjmi55b1A5Eg+z4HbQXSyg8jzoqgchyrytbZY1CLnA8yWJJ6kseZJPia9qBSlKBSo/dcb6dG7RyXsCujFWUuAQQcEEeYNZmjcRWt0WFtcRzFMFtjBsZzjOPPB+VBtKUpQKUpQKUpQKUpQKVhatq0FsneXEqRJkLuc4GT4ZPurC0vi2xuJBFBdQyyEEhUcE4HXkKDdUpSgUpXlcwK6lGGQevMj5EcwQeeRQaHirgy2viruGjnT/V3ER2SpjOMMOo5nkfM9K5/wC1biWWZ47Frk3C2mVebaF72XJy2Aeij2B6hjzzVqdqvGr6bbG2SbfdSj9EcYeOI8i7kHBbIYKcD3HaSax7GeCfp1130q5toCGbPR3HNU9R4n05eNBbfYrwl9CsRJIuJ7jDvnqq/YT5HcfVj5VYVKUClKUClKUGNqNjHPE8Mqho5FKsp8Qa5V444Xn0e9AVmC57y2mHIkKfPpvXkCPcehrrOtLxdwzBqFs1tOOR5qw+sjDoynz/ABBIoIr2fcaDV4BG7iOZB/pEa8mkHLDIc8ozn2scweXIczYPsqvgqge4AD8BXJOsaVe6LfD2ikiHdFKv1XXpkZ5EEcip9xq9eAuN4NXCLIwjmiG57fwdgeUinPtIOu3wPM5wpoLEpXjd3Sxruc4GQo8SSxwAAOpJNe1BFuNZbOztZruW2hdh0BjUl5HOAOmTljz9Mmvjs64X+hwGSRV+lXB724IAADNzEYA6KmSAPPNY/Gejz3V9pyCMm0ikaeZsjAdF/RggnJ9oeA+1U0pClKUoFKVW/HestJfJYm8+h20cPf3UwcRsdzbUjVz9UkjPLzoLIpUF4BicTzGC/F7YFRsLy97LFLnmpOPqlTnmc9OXUmdUClKUEB7VDKX09I7V7n/Se8aNQMHu0OAzH2VGWBy3Lka/NA4kVL2O0vNNWynlDGB02Oj4HNRIqjDYzy/8jO24wm1GKW3nsl76FCwuLYbA0gYYDK7DOV5nAIzgetaVLe81HULW4ltHtba03OO9K95JIwwAFUnCjkcmkKsOlK8bW6WQEqfqsVYEYIKnoQeY8CPMEEciKD0Vgw5EEfMVD+LeJI9Ht2kd96kYt4Cfb3/qhv7IZB5816DOVA/OM+KLfSFeZnyZQStsMZeTP11/UU/bPME4I9ondzveXV9rV8ORkmkOEUcljTPT9lFzzJ+OSaBYWl3rWoYJ3TSnc7H6saDqceCqMAD3Dqa6n4Z0GKxto7aAYRB1PVierNjxJ51qez3gmHTLfu09qV8GaXHNj5DyQeA956mpVQKUpQKUpQKUpQKUpQaXizhi31CAwXK5HVWHJkb9ZT4H7j41zNxfwfeaPcK5ZtobMNxHlQSPX7D4+yT54yK6zrG1CwinjaKaNZI2GGVhkH/+86Cn+z/tbhneKPUzslQEJNyETFuW516I+OW7pgt9XPOf8fcTNa26C2w91csIrVeuWbHt+OVUHPlzHnVUcf8AYtLFun07MsfUwHnIo/ZJ+uPT63vqE8McY3Onzxl4xL3BYLHMDmLcMMEY+1GT5Dl6UHWNkHEaCUqZNo3lRhS2OZAJOBnOBmvYGq80HtUs76IxpILa5YbQkxAAJ5ZV/qtjJIHInHQVPrWBURUTkqqFX3AYH3UHrSsXTroyqz4wu9lX1Cnbn4kEj0xXr367+7z7W3dj0zjPzB+VB61VXEFpax8QpNfhBFLbAQPLju+9Q4IJb2d23pn9YeOKtQmsPVtPgnjKXMcckY5kSKGUY8fa5DHnQV7w4IG4gmfT9hgFoBcGLHdGUvyGV9kttA6eTetWfWDo+n28MYW1jjjjPtARKoU58fZ5H31mg0H7SvJp1DiMn2mUsB5hSAT8Cy/OvLU7oxRmTGQpXdnwUsAzfwqS3woMkmvmUHadpAbBwSMgHwyOWRSWMMpVhlSCCD0IPUVCtX7QbPTohFcziSdMqI4zvdgpwpbHJWKgE7iOZNBl9n3EklzHLBdgLeWzmOdRyB8VkUfqsPwPpUW7QO1K1spJFsyJrpl2OQcxIV6FsfWccxhfcTyAqquMO0ae8lkeGNbUSgI/df6yRR0V5cAkfsjAPjmtxwF2PXN3tmu91vB1wR+lcein6g9W+RoIzpOlX+tXbEFpZGwZJX+rGPUjko64UeXIV0jwFwRb6ZDsi9uVgO9lI9pyPIfZUeC/PJ51t9C0S3s4lgtoljQeA6k+bHqx9TWxoFKUoFKUoFKUoFKUoFKUoFKUoFRfi/gKy1EEzxYkxgTJ7Mg95x7Q9GBFSilBzbxV2K3tuS1qRdR56DCSAeqE4by9kk+lRnRuMdT01+7SaWPbyMMwJUY8O7f6vwx0FdcVgavotvdLsuYI5V/bUNj3E8x8KCmOHu3jYqx3NmAqgDMBwAB5Rv8A5qmGkdq2kyStI1y0bSBFCyRuAoTcfrKCvVzzJFY2s9h+nSktC01ufJWDp/yuCfkwqGal2B3S5MF1DIPJw0Z+7cPwoLdl4hs7gw91d27qsoZ8Sp0CNjln9fbWVxPMsllcrGyuWgkACkMSSh5ADqa53vOxzVkPswJJ6pKn/eVNa6Tsz1YdbGT4FT+DUHR/AbCLTbNJSI2WCMMr+yQQo5EHmDX3HrlpA9w8t1AqvIHGZU/skU8s+aGubE7NNVPSxl+O0fi1Z9p2Qau5wbYIPN5Y8fJWJ+6guXWu0/SY5I3+l72jLZEUbvuVlI27wNv1gp6/ZqJa/wBvERVktrMuGBUmdgAQRjmi5yPiK02ndgt63+uuIIx+zukPywo++pjpHYTYx4M8s058VyI0PwUbv8VBUmu9oup3xEZmZVPIRQAoD6ez7Te4k9BWy4W7H9QuiGlT6LEcHdKPaOfKIHdn97bXROicNWloMW1vHF5lVG4+9z7R+JrbUEL4N7MrGww6p30w/pZcMQf2V6J7xz9amlKUClKUClKUClKUClKUH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0" name="AutoShape 12" descr="data:image/jpeg;base64,/9j/4AAQSkZJRgABAQAAAQABAAD/2wCEAAkGBxMTEhUSEhMWFhUXGBwYFxgYGBwYHBodGBsgICIcHhgaHSggHh0lHBgbITEiJSorLi4uGB8zODMsNygtLisBCgoKDg0OGxAQFywkHyQ3LzY0LCwsLCw0LDcsLDMsMC00LCwsLCwsNCwsNzc0LCwsLCw0NCwvNCw0LCwsLCwsLP/AABEIAOAA4QMBIgACEQEDEQH/xAAcAAEAAgMBAQEAAAAAAAAAAAAABgcEBQgDAgH/xABKEAACAQMCAwUEBQgGCQQDAAABAgMABBEFEgYhMQcTQVFhInGBkRQyQqGxCBUjUmJygsFDRFOTotIkM1Rjg5KywtEXo7Phc9Pw/8QAGQEBAQEBAQEAAAAAAAAAAAAAAAEDBAIF/8QAMhEBAQABAgEIBgsAAAAAAAAAAAECAxFBBCEiMVGBsdEFEnGhwfAyUmFigpGSorLi8f/aAAwDAQACEQMRAD8AvGlKUClKUClKUClKhHGfafY2GUL99OP6KIgkH9tui+7r6UE3rR6/xfY2YP0m5jRuuzO5/wDkXLfdXPHFHazqN4SiP9HjPIRw5DH3yfWJ92B6Vj8O9lup3ntiHulP25yUz67cFz78YNBZes9vdsuRa20spH2pCI1PqMbmx7wKhmo9uOpPnu1ghHhtQsR8XJH3VLuHOwu1KrJcXUkwIyBGBGpz6nLfhUv0TgHS4JZIksoyUVHDSZlJDbh/SE4wUPTHWgoG57TNWkPO9l/gCp9yKK8vz1rEnMTXzfutL/211JcwrAYe5REUyhXCIoyGRgOg/X2n4V+cWuVsbpgSCIJCCDgjCHmCOlBy5+ddYj5mW/Hvab+dfcHaNq0Z5Xs2R4PhvucGulez2Vm0yzZiWYwRkknJJKjmSetZ0CiZ51lRXVJAqhlBGO6Rj1HPmxoOedO7bdUjxvMM3nvjwT8Yyo+6pjo/b7EeV1aOn7UTBx79rbcfM1ONd4J02aSON7GEmQsWZR3TBUHXdGQfrFB/FUS4i7DrEq0kE8lvtUsd2JUAAyTzw33+FBOOH+PNPvMCC5TefsOdj/8AK2CfhmpLXLvEXZDqVsC6Ri5jHjDktj1jIDZ9BmsThztH1LT27vvGdFODDOCwGPDn7a+4ED0oOraVXXBna/ZXmI5j9GmPLbIRsY/sych8Gx8asQGg/aUpQKUpQKUpQKUpQKUpQKUpQKwNc1mC0hae5kWONfE+J8gOrMfIc61fG/GVvpsPeznLtyjiX6zn+Q82PIe8gHmrXNbv9auwCGkdjiKFM7UHoOg9WPxOKCTcf9sFxd7obTdb2/MFgcSSD1I+qD5D5+FaXhTs9mupYFuZBarcFu6MgPeS7Rk7E5eHixA5jGatPgHstt7F4pL4Ca4f6mQDDG689oz9aTGSGIx7Bx0yZnx9w0b22AiYJcwsJbaTptkQ5HPwBxg/A+FBhaJ2e2lhETaRBrhRkSyYd2I8MkYQNjb7IGM1LrWcSIsi5wyhhkYOCM8x4GsfRrwSwo++OQ4w7RHcm9eThT5BgRXrdXscZQSOqGRtiBiBuYgnaM9TgHl6UHzp9p3SsoOVLsyjGMBzuI9faJ+GB4V7dyu7fgbsbc+OM5x869K1PE980EImXokke/8AcLhW+SsT8BS3ZccblZJxZOsatBaxma4kWOMEDc3TJ6D31ouBeMk1P6S0aYiil7tGOcyLjO4qR7OfLyqTyRqwwwDD1GRUC7L1AuNXAGAL5+VOJtzbva44xu5bme302yWZbY7JZZJRGu/xRRjmR0zn5cidxwTxQL+J2MTQTRSGKaJjko6/tYGRjxx51pNS4iWCeWy0mzE12zd5ORhIY3f7cr+LHAOBzPnnlW24C4YeyilaeXvbm4kM07gYXcfsqP1R/M9OlIlSMwqWD4G4AqD4gMQSPiVHyFeOo2nepszgFlLcs5VWBK/xAFfjWVSg+JpAqlmOAoJJ9BUZ1LhC21CFTfQKZGBIYAJJGGOQm9efsggc8gkHzqU1iw3ySiTuHR2RmjbDZCyKPqtjoRkZHXnQc18Xdl7wzTR2MwuzCoeWID9NGrDIyo5Py/V58x7NeXAvajd6eRFJme3BwYnPtJz57GPMfunl7qvrgDhp7OKR7hhJd3EhluJBzBJPJQTz2qOnvNaLj3s7tNSeTuh3N0gBaZVG0sRySQD6xIwcjmBt8CAQlvC3FFtfxd9bSBh9pTydD5MvUfgfDNbmuRGXUNFvPtQzKfeki/g6H7vQjl0P2c9oUGpx45R3CAGSI/8AUhPVc/EePgSE0pSlApSlApSlApSlAqO8dcXQ6bbGeX2mPsxRg4Lt5egHUnwHrgHaa3qsVrBJcTttjjXcx/ADzJOAB5kVyrxJrd1rN+CFLM7bIIh0Rc8h8ubN7zyHQPJmvtav/GWeU+5I0H/RGufv8SefQvBnCUGjooChzIMTXJ+sHJ5DH2YieQ58jjOc5H5wXwiukW67EErsM3TqCZM+GweKLz9jqckjJ9kzcEEeYI+YNB8XNusi7XGRkH3FTkEEcwQQCD6Vp+LNGmuYwkV5LbABt/dBcuCB9ojK4wfqkda3tfEo9k+41KsQbsQXGkQjyeX/AOVq0nGWiyxalpk8t5LOHu8LGwVUjHX2QoHPwyeeBUl7I9Plg0yKKeNo5A8pKuMEZkYjl6g5r8490+WW50to42dY7rfIVGQi7ereQq8Z3Hb3pnWs4ms++tLiLxeJwPftOPvxWzpUs3XHK42WcGr4Xvu+tIJfFo1J94GD94NeHDvDi2kl1IrsxuZjMwIA2lvAY8PfWFwCdkc9sf6C4kQfus25T8d1Sipjd5u018ZjqZSdW/N8PcgNv2cyRPM8Gp3UXfStK4QJgs59Rn0qT8OaRLbKyy3ctyWOQ0u3K8ug2gcvGtvSvTEpSlBq+IdNluIxHDcyWxzkvGFLEYI2+0DjrnI58qhnYfb93bXsZYuUv5l3NzZtqxjcT5nGaseoT2W6dLDHfCaNoy9/NIm4Y3IwTDDzBwefpSLwTavK3t1QEKMZJY+OSxySSfWvWlERbiXQ7fVUe3ljBjTIWcfWWXOD3Z8lxhvAnlzwcc3cRaFeaNeqCxR1O+CZOQcDlkfDkynzwcg8+uelRfiHQY9VgeKePbEecLkYlDD+kAP1V8Np5kE5xQYfZjx7HqcHtYS5jAEqDof21H6hPxB5eRM1rkOeK80XUOR2TQtkHntkQ+P7SMOXz6EcuoeDuJYtQtUuYeh5Op6o46qfx9QQfGg3dKUoFKUoFKVD+1Tir832EkinE0n6KHzDMPrfwjLe8AeNBUXbrxr9JuPoMLfoYGPeEHk8vj8E5j3lvSph2OcEPZ24v2jD3EwBVGO0pCf1SRykbkefLAAyuSaqzs24Zmvbh5UiEwtx3rIzYEj5OyMsf1mBJ9Faug+GOOoLhjBMjWl0gy8Ew2kAdSjHAZPXly8KCT2lwJFDAMM+DAqQR1BB9a9q0fDfFMF69wtudywSCMuCCrkjOUIJyPDPpWt1zj6KC4a1it7m6ljAaVbePvO7BGRuOeuPD+dBLqVq+G9ehvYFuLdiUJIIIwyspwVZfAitpQKUpQKUpQRLTD3Wr3MfhPDHMPfH7J+PPPyqW1DuK27rUNPuOgZngc//AJANo+ZNTGvGHGfPa6eUTeYZ9sn7ej4SFKUr25ilKUClaLiniRLRUUDvLiZtlvCD7UjHxP6qLnLN4D4CttZRuqKJG3vj2mxgE+OB4DPQeVB70pSgV5XM4RS7ZIHgoLE+gUDJNR/ijjKKzkjg7qa4uJAWSGBN77R9o8xhevP0PlX7wrxlDevJCI5YJ4sGSGZdjgH7QGTkf+R5ig0HaXwY+qWhfuxHcxZaAZBYrjnG5HLLdcAkAgczzqm+yfjJtNvNspIt5SEmU8thzgSYPQqcg+hPkK6A4s41hsmWEJJPdOMx28SlnYEkZPgq5B5+h5GqN7XuGZozFqMkAgNzkTRK28Rzcz9YcvbQbveGoOmAc8xX7VadhfFhu7L6PK2ZrbC5PVoz9Q/DG3+EZ61ZdApSlArmTt04j+laiYVOY7Ud2uDnLnBc/MBf4K6H4n1YWlpPct/RRswHmQOQ+LYHxrmDs10c3+qQrJlhvM8xPPIQ7jn95sA/vUF79lWlRafZRQSHZcSgSybgV3M4yEDHkxVcAgEkEHkM1LNX0S3uV23EKSj9pQfHOM9cZAOPSsyaFXUq6hlPUEAg/A16UFedldnHDc6rFEoREugFUcgAF6CvvsjG785SNzdtQmDHxwoXA+GT863nC3Dz2099K7qwuZ+9ULnKjGMHPj7q01xwxqFrdXE+mS2/d3Tb5Ip1YhJMYLoUPj1wf/FJ8PJbx9r87NF23WrxqMILzI8ssuW5fAVPqj3A/DX0G3KPJ3s0kjTTy4xvkc8yB4ADA+Hh0qQ0QpSlApSlBEu06EmyMqj2oZEkHwbH/dn4VJrG5EkaSL0dVce5hn+dY3ENn31rPF4vGwHvwcffitR2bXve6fD5oDGfTYcD/Dis+rP2zw/112etyXf6uX8p/WpPSlK0chWq4m1+GxtnuZzhEHIeLMeir5kn/wA1n3l0kUbSyMERFLMx5AADJJqmdNEnEepd9ICNMtG9hCOUreGR4lup8lwv2s0Ek7N9Imupm1q+X9LKMWsZ5iGE5wR6sCefkSftGrIr8VQBgcgOgr9oFKUoInxHdWFhcfnC4cieSPuEUZZnCsDtSMcyckZPTmM1rOD9PurnUJdWuYTbI0IgghY/pCm7dvkH2T6HmM48MlxBwlfyal9Pt5rX2YxHEs6O/d/rMoHIMTnmPA4recPW+prKTezWrxbTgQxurbsjByxxjGfupCt/3C7t+0b8bd2BnHXGeuM+FR/jGxgv7eawLAyOp24Bfu3AyrMRyXmB1Iz08aklecMKoNqKFHkoAHP0FByh2da2+m6pG0g2jeYJweWFZgGz+6wDfw11mDXMvbxoP0fUjMo9i5XvB5b19lx8wG/iq7uyzXPpemW8rHLqvdSZ67o/ZyT5kAN/FQSylKUFV/lEaoY9PjgU855Ru/cjBY/4tlaL8nPQ1aO7uZEVlbEADAEEfWcEHwOU+Var8o+/3XtvD4RwlvjIxz9yLVidkOkyR6RbFJO7Z98hBUMrb3O0kHDfUC9GHU0E4s9PSInZuAP2dzFR+6pJC9egwKyq87cMFG8qW8SoKg+4Ekj5mvSgUpSgUpSgUpSgUpSgVBOzh+7nv7Q8u7mLr+6xI/BVPxqd1AN/0fX8dFuYfhkA/wA4v8QrLU5rjft8XdySevp6un93f9Nl8N0/pSqf7bO0AxA6bZsTPJgTMvMorf0a4+22R7gfM8tXC1faDxJNrF6uj6ef0If9NIOjFT7TH/dp/iYe6rh4b0OKyto7aEYSMYz4sfFjjxJ5mor2R8DDTrbfKP8ASpgDL47B4Rg+nU+voBU9oFKUoFKUoFKUoFY15YpLjfuwPsh2UH94KRuHoeVZNfE4badhAbHIsCQD6gEEj4igqzt90FDpkcsaKotpAQFAACSeyQAP2ih+FaX8mzVD/pdqTy9iVB78q34J99WTxdpEs2n3kbyd4zwSbVCBFDBSVwObfWA6saoTsMv+61eEeEqSRn4ruH+JBQdRUpSg5a7cLovrFwD0RY0H92rfixroHhuR4LO2iW2ldUgiAZDH+oM8mkB5Hl0rm7tXfOr3h/3mPkoH8q6Pj4102ICJ72BWjGxlMgBBXkQR5gigkwrSXHF9gkvcPeQLKDgoZFBB8jz5H0NZ+pu5t5TDzcxMY8eLbTt+/FVHw7No40N1uDB3xR+/WQjvzNz8D+k3ZHLHl76i7LoFKiPZNfPNpNq8hJYIUyepCMVH3AVLq9WbV5l3hSlKilKUoFKiXaDxzHpaRPJC0olYqNpAxtAPj76hq9vtp42k/wACh/nQW/Ve9px7m4sbsfYk2t7shsfIPWk/9fLL/Zbj/wBv/NWm4s7VbTUIRbpBMjl1ZWcJt5Zz0YnoT4VlrToX56ud3ejcpOVYS9Vu19mXRvinXarx+umwbYiGupR+iXkdg/tGHkPDzPoDUE7DuCWmkOq3YLDcTBuyS755ynPXByBnxyfAVWd5fCe/36hJIybwJCoBbYvRVHIDkAPTOau6y7atKjRY0inREAVVEa4AAwABv8q0l3m7jzwuGVxvXFq0qsx246X5XH92P89fa9t2l+c4/wCF/wDdV5WTSq6Xtp0n+0lH/Cb+Veq9smkf27j/AIMn8loLApUDHbBo/wDtR/uZv8lfS9r2jn+tn+5m/wAlBOq+ZJAoLMQABkknAAHiSegqGp2q6Qf64vxSQfitanjHi/S7+0ktBqccPebdz7Wb2VYMVx7PXGOvjQS7T+MLCeTuYbyB5DyCrIpLfu8/a+Ga3lUJxrxLpE/0eysUjieOePbdbVjSJUOSwcc2+Pjz61d1hq9vOC0M8UoHMmORXH+EmnAfCXbyHYbeVVOQWYx4Ax1wshb7q5W4Pc2+sWwHLbdrH8DJsP3E10pFx/pjMFW9gJJAAD9Segrmq9GzWXx9m/b7p6DrqlKUHJfaymNXvB/vM/NVP866Ug4W0+VVlaxtWZwHZjBGSxYZJJK5JJOc1z5252pTWJ2/tFjcf3YX8UNX9wtEZ7O1m7+YK8ER2KUCj2AOuzdzxnmfGgkMiHYQmFO3C8uQOOXLyFVLO1y0bpJogbVG3J9JEUQiJbIEvfeGF5+fIdPC3hSg1HCWjCzs4LUHPdIFJHi3Vj8WJrb0pShSlKBSlKCK8e8DxaokSTSSRiNiw2bee4Ac9wPlUNHYHZf7Tc/+3/kq3KUFO6p2NaXawvcXFzcLHGu5mLJ8gAnMk8gB1JFUraWvf3ix2UbndJ+hRiGfAPLcRgZwMk9Bzqx/ygdcu2uVtXjaK1X2o/KZvF8g4O3OAvUZyeoqYdh/Af0WH6bcL+nmX2FI5xxn8GbqfIYHnSzdccrjZZwaPgTs8sNRjlluBL3iyYOx9o2lRg4x1zuHwqVr2KaUPsTH3yn+VeHZ83caneWp6EsVH7j8vmr5+FWbWOhehJ2c35PoelcZOVZZTqy2yn4pur9OxvSB/QOffNJ/Jq9f/R/R/wDZT/fTf/sqd0rZ85CI+yXSB0tB8ZJT+L1kJ2Y6SP6lH8Sx/Fql9KCLL2daUP6jB/y5/nX2Oz7Sx/ULf/kFSalBHV4E0wf1C2/uUP4itJxxwNEbRjp9larcIyuo7iEbwp9pMsuOYz8QKntKCm9esmvrf6Fa6H9EklKCSaSKKNIgGBJV15v0xyxyPTwq3ra3CIEAGAAOnXAxXtSg0qcIaeCGFhaBgcgi3iBBHiDt61y9dHvNZbH2784/in/+66r+hlD3nfzFVBJQlCpwPHKbvka5X4IT6RrFsR9q6WT4K+8/cKDrilKUHPn5SGn7bu2nxykiKH3xtn8JB8qnvY5qcsmkW6xIrtGZI2LvsC7XJUclYn2WA6eFYv5QelGXTVmUc4JVY/uOCp/xFD8DUZ/Jz1xUF3bSMFUBZ1ycdPZc/wDx0F5Qbto343eO3OPhnnXpWLZ3wlztVwo+0yFAfcGwT78Y9ayqBSvl3AGSQB5nlRHBGQQR5jnQfVKUoFKUoFKUoMTUtNhnXZPGkighgHAIypyDz8c1l0pQVdrrfRtehk6CUIT67wY+fxUH5VaNRzijhGO9kikeR4zGDjZjJyQRzIOMEeXjUjrLTxuNy7LXdyvXw1tPS2+ljjte63b3FKUrVwlKUoFKUoFKV8pIDnBBwcHBzg+XvoPqvibdtO3G7HLPTPrivusa9vRHgsrkHqUQvj3hct8ceFBHeNdUmh028eVEQiBwjJJuG5wVHJlUg5YHxqi+wjT+91aNscoY5JD8tg+9x8qsT8oDXlGnxQxuD9IkzyPVIuZ+T7PlWu/Jt0ohLq6I5MViT+HLN/1J8jQXZSlKDX8QaWt1bTWz9JY2T3bhyPwOD8K5Y4E1ZtN1SJ5PZ2SmGcHlhSdj5/d+t/DXW9c2dvfDZt776Uo/R3Q3egkQAMPiMN7y3lQdG3F0ka73dVX9ZiAOfTma9qr3sd1qK+s0kcBrm3Ahct7TAAYVhn6u5RzI6lWqdm8j7wQ94veFSwTcN20EAtt64yRzoKx7TWg/OdoNTLfm4xNtGSIzcBj9cJ7WAu30+G6nZYYfzjejTWb82qijaWYr3+RzjD+1t27ufjy6jFenE80dpriXt9EzWpthHDNsMiQyBiTkAHBIzzx9r34+uEZI7rWpb2xiZbT6N3ckuwxrNKXBGFYDJC9Tj7PqM3HzMvJZ9KUqBSlKBSlKBSlKBSlKBSlKBSlKBSlKCL8b6/JCqW1qN15ckpCOuwfamb9lAc8+pHvrRdiloYYL2JnMjR30yFz1crtBY8zzOM9fGs3VuB7l7+S/t9RMDuixhfo6S7EUD2VZ25AsC3IDrWo7I9Kuo5b15bpmjF3OjxmFU718r+n3ZyM8/ZHKkKs+vG2ukkGY3VwCQSpBwR1HLxHlX4byPvBD3i94V3hNw3Fc43beuM8s1HePtVhsLWW+KqJlXZEehd2BCqcfWGfawc4Ck+FBQ/bhr/0rU3RTmO3Hcrg5BYc3Pv3Er/BV9dmuh/Q9Nt4CMPs3yee+T2iD7s7f4a557K+H21DU49+WSNu/mY887WBwT+0xA88E11bQKUpQKi3aTwuNQsZIAB3q/pIT5SKOQz4BhlT+9UppQcj8D8QzWFy6CU24lBhlfaGMRzgPsPUo33bq6Q4S4LtrM9+C09w4y9zK2+Rs+THoD6fEmqm7e+Ce6l/OMC/o5TicDosh6N7n8f2v3q2/Ytxs1xCulyzd3KnKF8As0Sjmi55b1A5Eg+z4HbQXSyg8jzoqgchyrytbZY1CLnA8yWJJ6kseZJPia9qBSlKBSo/dcb6dG7RyXsCujFWUuAQQcEEeYNZmjcRWt0WFtcRzFMFtjBsZzjOPPB+VBtKUpQKUpQKUpQKUpQKVhatq0FsneXEqRJkLuc4GT4ZPurC0vi2xuJBFBdQyyEEhUcE4HXkKDdUpSgUpXlcwK6lGGQevMj5EcwQeeRQaHirgy2viruGjnT/V3ER2SpjOMMOo5nkfM9K5/wC1biWWZ47Frk3C2mVebaF72XJy2Aeij2B6hjzzVqdqvGr6bbG2SbfdSj9EcYeOI8i7kHBbIYKcD3HaSax7GeCfp1130q5toCGbPR3HNU9R4n05eNBbfYrwl9CsRJIuJ7jDvnqq/YT5HcfVj5VYVKUClKUClKUGNqNjHPE8Mqho5FKsp8Qa5V444Xn0e9AVmC57y2mHIkKfPpvXkCPcehrrOtLxdwzBqFs1tOOR5qw+sjDoynz/ABBIoIr2fcaDV4BG7iOZB/pEa8mkHLDIc8ozn2scweXIczYPsqvgqge4AD8BXJOsaVe6LfD2ikiHdFKv1XXpkZ5EEcip9xq9eAuN4NXCLIwjmiG57fwdgeUinPtIOu3wPM5wpoLEpXjd3Sxruc4GQo8SSxwAAOpJNe1BFuNZbOztZruW2hdh0BjUl5HOAOmTljz9Mmvjs64X+hwGSRV+lXB724IAADNzEYA6KmSAPPNY/Gejz3V9pyCMm0ikaeZsjAdF/RggnJ9oeA+1U0pClKUoFKVW/HestJfJYm8+h20cPf3UwcRsdzbUjVz9UkjPLzoLIpUF4BicTzGC/F7YFRsLy97LFLnmpOPqlTnmc9OXUmdUClKUEB7VDKX09I7V7n/Se8aNQMHu0OAzH2VGWBy3Lka/NA4kVL2O0vNNWynlDGB02Oj4HNRIqjDYzy/8jO24wm1GKW3nsl76FCwuLYbA0gYYDK7DOV5nAIzgetaVLe81HULW4ltHtba03OO9K95JIwwAFUnCjkcmkKsOlK8bW6WQEqfqsVYEYIKnoQeY8CPMEEciKD0Vgw5EEfMVD+LeJI9Ht2kd96kYt4Cfb3/qhv7IZB5816DOVA/OM+KLfSFeZnyZQStsMZeTP11/UU/bPME4I9ondzveXV9rV8ORkmkOEUcljTPT9lFzzJ+OSaBYWl3rWoYJ3TSnc7H6saDqceCqMAD3Dqa6n4Z0GKxto7aAYRB1PVierNjxJ51qez3gmHTLfu09qV8GaXHNj5DyQeA956mpVQKUpQKUpQKUpQKUpQaXizhi31CAwXK5HVWHJkb9ZT4H7j41zNxfwfeaPcK5ZtobMNxHlQSPX7D4+yT54yK6zrG1CwinjaKaNZI2GGVhkH/+86Cn+z/tbhneKPUzslQEJNyETFuW516I+OW7pgt9XPOf8fcTNa26C2w91csIrVeuWbHt+OVUHPlzHnVUcf8AYtLFun07MsfUwHnIo/ZJ+uPT63vqE8McY3Onzxl4xL3BYLHMDmLcMMEY+1GT5Dl6UHWNkHEaCUqZNo3lRhS2OZAJOBnOBmvYGq80HtUs76IxpILa5YbQkxAAJ5ZV/qtjJIHInHQVPrWBURUTkqqFX3AYH3UHrSsXTroyqz4wu9lX1Cnbn4kEj0xXr367+7z7W3dj0zjPzB+VB61VXEFpax8QpNfhBFLbAQPLju+9Q4IJb2d23pn9YeOKtQmsPVtPgnjKXMcckY5kSKGUY8fa5DHnQV7w4IG4gmfT9hgFoBcGLHdGUvyGV9kttA6eTetWfWDo+n28MYW1jjjjPtARKoU58fZ5H31mg0H7SvJp1DiMn2mUsB5hSAT8Cy/OvLU7oxRmTGQpXdnwUsAzfwqS3woMkmvmUHadpAbBwSMgHwyOWRSWMMpVhlSCCD0IPUVCtX7QbPTohFcziSdMqI4zvdgpwpbHJWKgE7iOZNBl9n3EklzHLBdgLeWzmOdRyB8VkUfqsPwPpUW7QO1K1spJFsyJrpl2OQcxIV6FsfWccxhfcTyAqquMO0ae8lkeGNbUSgI/df6yRR0V5cAkfsjAPjmtxwF2PXN3tmu91vB1wR+lcein6g9W+RoIzpOlX+tXbEFpZGwZJX+rGPUjko64UeXIV0jwFwRb6ZDsi9uVgO9lI9pyPIfZUeC/PJ51t9C0S3s4lgtoljQeA6k+bHqx9TWxoFKUoFKUoFKUoFKUoFKUoFKUoFRfi/gKy1EEzxYkxgTJ7Mg95x7Q9GBFSilBzbxV2K3tuS1qRdR56DCSAeqE4by9kk+lRnRuMdT01+7SaWPbyMMwJUY8O7f6vwx0FdcVgavotvdLsuYI5V/bUNj3E8x8KCmOHu3jYqx3NmAqgDMBwAB5Rv8A5qmGkdq2kyStI1y0bSBFCyRuAoTcfrKCvVzzJFY2s9h+nSktC01ufJWDp/yuCfkwqGal2B3S5MF1DIPJw0Z+7cPwoLdl4hs7gw91d27qsoZ8Sp0CNjln9fbWVxPMsllcrGyuWgkACkMSSh5ADqa53vOxzVkPswJJ6pKn/eVNa6Tsz1YdbGT4FT+DUHR/AbCLTbNJSI2WCMMr+yQQo5EHmDX3HrlpA9w8t1AqvIHGZU/skU8s+aGubE7NNVPSxl+O0fi1Z9p2Qau5wbYIPN5Y8fJWJ+6guXWu0/SY5I3+l72jLZEUbvuVlI27wNv1gp6/ZqJa/wBvERVktrMuGBUmdgAQRjmi5yPiK02ndgt63+uuIIx+zukPywo++pjpHYTYx4M8s058VyI0PwUbv8VBUmu9oup3xEZmZVPIRQAoD6ez7Te4k9BWy4W7H9QuiGlT6LEcHdKPaOfKIHdn97bXROicNWloMW1vHF5lVG4+9z7R+JrbUEL4N7MrGww6p30w/pZcMQf2V6J7xz9amlKUClKUClKUClKUClKU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4" name="AutoShape 14" descr="data:image/jpeg;base64,/9j/4AAQSkZJRgABAQAAAQABAAD/2wCEAAkGBxMTEhUSEhMWFhUXGBwYFxgYGBwYHBodGBsgICIcHhgaHSggHh0lHBgbITEiJSorLi4uGB8zODMsNygtLisBCgoKDg0OGxAQFywkHyQ3LzY0LCwsLCw0LDcsLDMsMC00LCwsLCwsNCwsNzc0LCwsLCw0NCwvNCw0LCwsLCwsLP/AABEIAOAA4QMBIgACEQEDEQH/xAAcAAEAAgMBAQEAAAAAAAAAAAAABgcEBQgDAgH/xABKEAACAQMCAwUEBQgGCQQDAAABAgMABBEFEgYhMQcTQVFhInGBkRQyQqGxCBUjUmJygsFDRFOTotIkM1Rjg5KywtEXo7Phc9Pw/8QAGQEBAQEBAQEAAAAAAAAAAAAAAAEDBAIF/8QAMhEBAQABAgEIBgsAAAAAAAAAAAECAxFBBCEiMVGBsdEFEnGhwfAyUmFigpGSorLi8f/aAAwDAQACEQMRAD8AvGlKUClKUClKUClKhHGfafY2GUL99OP6KIgkH9tui+7r6UE3rR6/xfY2YP0m5jRuuzO5/wDkXLfdXPHFHazqN4SiP9HjPIRw5DH3yfWJ92B6Vj8O9lup3ntiHulP25yUz67cFz78YNBZes9vdsuRa20spH2pCI1PqMbmx7wKhmo9uOpPnu1ghHhtQsR8XJH3VLuHOwu1KrJcXUkwIyBGBGpz6nLfhUv0TgHS4JZIksoyUVHDSZlJDbh/SE4wUPTHWgoG57TNWkPO9l/gCp9yKK8vz1rEnMTXzfutL/211JcwrAYe5REUyhXCIoyGRgOg/X2n4V+cWuVsbpgSCIJCCDgjCHmCOlBy5+ddYj5mW/Hvab+dfcHaNq0Z5Xs2R4PhvucGulez2Vm0yzZiWYwRkknJJKjmSetZ0CiZ51lRXVJAqhlBGO6Rj1HPmxoOedO7bdUjxvMM3nvjwT8Yyo+6pjo/b7EeV1aOn7UTBx79rbcfM1ONd4J02aSON7GEmQsWZR3TBUHXdGQfrFB/FUS4i7DrEq0kE8lvtUsd2JUAAyTzw33+FBOOH+PNPvMCC5TefsOdj/8AK2CfhmpLXLvEXZDqVsC6Ri5jHjDktj1jIDZ9BmsThztH1LT27vvGdFODDOCwGPDn7a+4ED0oOraVXXBna/ZXmI5j9GmPLbIRsY/sych8Gx8asQGg/aUpQKUpQKUpQKUpQKUpQKUpQKwNc1mC0hae5kWONfE+J8gOrMfIc61fG/GVvpsPeznLtyjiX6zn+Q82PIe8gHmrXNbv9auwCGkdjiKFM7UHoOg9WPxOKCTcf9sFxd7obTdb2/MFgcSSD1I+qD5D5+FaXhTs9mupYFuZBarcFu6MgPeS7Rk7E5eHixA5jGatPgHstt7F4pL4Ca4f6mQDDG689oz9aTGSGIx7Bx0yZnx9w0b22AiYJcwsJbaTptkQ5HPwBxg/A+FBhaJ2e2lhETaRBrhRkSyYd2I8MkYQNjb7IGM1LrWcSIsi5wyhhkYOCM8x4GsfRrwSwo++OQ4w7RHcm9eThT5BgRXrdXscZQSOqGRtiBiBuYgnaM9TgHl6UHzp9p3SsoOVLsyjGMBzuI9faJ+GB4V7dyu7fgbsbc+OM5x869K1PE980EImXokke/8AcLhW+SsT8BS3ZccblZJxZOsatBaxma4kWOMEDc3TJ6D31ouBeMk1P6S0aYiil7tGOcyLjO4qR7OfLyqTyRqwwwDD1GRUC7L1AuNXAGAL5+VOJtzbva44xu5bme302yWZbY7JZZJRGu/xRRjmR0zn5cidxwTxQL+J2MTQTRSGKaJjko6/tYGRjxx51pNS4iWCeWy0mzE12zd5ORhIY3f7cr+LHAOBzPnnlW24C4YeyilaeXvbm4kM07gYXcfsqP1R/M9OlIlSMwqWD4G4AqD4gMQSPiVHyFeOo2nepszgFlLcs5VWBK/xAFfjWVSg+JpAqlmOAoJJ9BUZ1LhC21CFTfQKZGBIYAJJGGOQm9efsggc8gkHzqU1iw3ySiTuHR2RmjbDZCyKPqtjoRkZHXnQc18Xdl7wzTR2MwuzCoeWID9NGrDIyo5Py/V58x7NeXAvajd6eRFJme3BwYnPtJz57GPMfunl7qvrgDhp7OKR7hhJd3EhluJBzBJPJQTz2qOnvNaLj3s7tNSeTuh3N0gBaZVG0sRySQD6xIwcjmBt8CAQlvC3FFtfxd9bSBh9pTydD5MvUfgfDNbmuRGXUNFvPtQzKfeki/g6H7vQjl0P2c9oUGpx45R3CAGSI/8AUhPVc/EePgSE0pSlApSlApSlApSlAqO8dcXQ6bbGeX2mPsxRg4Lt5egHUnwHrgHaa3qsVrBJcTttjjXcx/ADzJOAB5kVyrxJrd1rN+CFLM7bIIh0Rc8h8ubN7zyHQPJmvtav/GWeU+5I0H/RGufv8SefQvBnCUGjooChzIMTXJ+sHJ5DH2YieQ58jjOc5H5wXwiukW67EErsM3TqCZM+GweKLz9jqckjJ9kzcEEeYI+YNB8XNusi7XGRkH3FTkEEcwQQCD6Vp+LNGmuYwkV5LbABt/dBcuCB9ojK4wfqkda3tfEo9k+41KsQbsQXGkQjyeX/AOVq0nGWiyxalpk8t5LOHu8LGwVUjHX2QoHPwyeeBUl7I9Plg0yKKeNo5A8pKuMEZkYjl6g5r8490+WW50to42dY7rfIVGQi7ereQq8Z3Hb3pnWs4ms++tLiLxeJwPftOPvxWzpUs3XHK42WcGr4Xvu+tIJfFo1J94GD94NeHDvDi2kl1IrsxuZjMwIA2lvAY8PfWFwCdkc9sf6C4kQfus25T8d1Sipjd5u018ZjqZSdW/N8PcgNv2cyRPM8Gp3UXfStK4QJgs59Rn0qT8OaRLbKyy3ctyWOQ0u3K8ug2gcvGtvSvTEpSlBq+IdNluIxHDcyWxzkvGFLEYI2+0DjrnI58qhnYfb93bXsZYuUv5l3NzZtqxjcT5nGaseoT2W6dLDHfCaNoy9/NIm4Y3IwTDDzBwefpSLwTavK3t1QEKMZJY+OSxySSfWvWlERbiXQ7fVUe3ljBjTIWcfWWXOD3Z8lxhvAnlzwcc3cRaFeaNeqCxR1O+CZOQcDlkfDkynzwcg8+uelRfiHQY9VgeKePbEecLkYlDD+kAP1V8Np5kE5xQYfZjx7HqcHtYS5jAEqDof21H6hPxB5eRM1rkOeK80XUOR2TQtkHntkQ+P7SMOXz6EcuoeDuJYtQtUuYeh5Op6o46qfx9QQfGg3dKUoFKUoFKVD+1Tir832EkinE0n6KHzDMPrfwjLe8AeNBUXbrxr9JuPoMLfoYGPeEHk8vj8E5j3lvSph2OcEPZ24v2jD3EwBVGO0pCf1SRykbkefLAAyuSaqzs24Zmvbh5UiEwtx3rIzYEj5OyMsf1mBJ9Faug+GOOoLhjBMjWl0gy8Ew2kAdSjHAZPXly8KCT2lwJFDAMM+DAqQR1BB9a9q0fDfFMF69wtudywSCMuCCrkjOUIJyPDPpWt1zj6KC4a1it7m6ljAaVbePvO7BGRuOeuPD+dBLqVq+G9ehvYFuLdiUJIIIwyspwVZfAitpQKUpQKUpQRLTD3Wr3MfhPDHMPfH7J+PPPyqW1DuK27rUNPuOgZngc//AJANo+ZNTGvGHGfPa6eUTeYZ9sn7ej4SFKUr25ilKUClaLiniRLRUUDvLiZtlvCD7UjHxP6qLnLN4D4CttZRuqKJG3vj2mxgE+OB4DPQeVB70pSgV5XM4RS7ZIHgoLE+gUDJNR/ijjKKzkjg7qa4uJAWSGBN77R9o8xhevP0PlX7wrxlDevJCI5YJ4sGSGZdjgH7QGTkf+R5ig0HaXwY+qWhfuxHcxZaAZBYrjnG5HLLdcAkAgczzqm+yfjJtNvNspIt5SEmU8thzgSYPQqcg+hPkK6A4s41hsmWEJJPdOMx28SlnYEkZPgq5B5+h5GqN7XuGZozFqMkAgNzkTRK28Rzcz9YcvbQbveGoOmAc8xX7VadhfFhu7L6PK2ZrbC5PVoz9Q/DG3+EZ61ZdApSlArmTt04j+laiYVOY7Ud2uDnLnBc/MBf4K6H4n1YWlpPct/RRswHmQOQ+LYHxrmDs10c3+qQrJlhvM8xPPIQ7jn95sA/vUF79lWlRafZRQSHZcSgSybgV3M4yEDHkxVcAgEkEHkM1LNX0S3uV23EKSj9pQfHOM9cZAOPSsyaFXUq6hlPUEAg/A16UFedldnHDc6rFEoREugFUcgAF6CvvsjG785SNzdtQmDHxwoXA+GT863nC3Dz2099K7qwuZ+9ULnKjGMHPj7q01xwxqFrdXE+mS2/d3Tb5Ip1YhJMYLoUPj1wf/FJ8PJbx9r87NF23WrxqMILzI8ssuW5fAVPqj3A/DX0G3KPJ3s0kjTTy4xvkc8yB4ADA+Hh0qQ0QpSlApSlBEu06EmyMqj2oZEkHwbH/dn4VJrG5EkaSL0dVce5hn+dY3ENn31rPF4vGwHvwcffitR2bXve6fD5oDGfTYcD/Dis+rP2zw/112etyXf6uX8p/WpPSlK0chWq4m1+GxtnuZzhEHIeLMeir5kn/wA1n3l0kUbSyMERFLMx5AADJJqmdNEnEepd9ICNMtG9hCOUreGR4lup8lwv2s0Ek7N9Imupm1q+X9LKMWsZ5iGE5wR6sCefkSftGrIr8VQBgcgOgr9oFKUoInxHdWFhcfnC4cieSPuEUZZnCsDtSMcyckZPTmM1rOD9PurnUJdWuYTbI0IgghY/pCm7dvkH2T6HmM48MlxBwlfyal9Pt5rX2YxHEs6O/d/rMoHIMTnmPA4recPW+prKTezWrxbTgQxurbsjByxxjGfupCt/3C7t+0b8bd2BnHXGeuM+FR/jGxgv7eawLAyOp24Bfu3AyrMRyXmB1Iz08aklecMKoNqKFHkoAHP0FByh2da2+m6pG0g2jeYJweWFZgGz+6wDfw11mDXMvbxoP0fUjMo9i5XvB5b19lx8wG/iq7uyzXPpemW8rHLqvdSZ67o/ZyT5kAN/FQSylKUFV/lEaoY9PjgU855Ru/cjBY/4tlaL8nPQ1aO7uZEVlbEADAEEfWcEHwOU+Var8o+/3XtvD4RwlvjIxz9yLVidkOkyR6RbFJO7Z98hBUMrb3O0kHDfUC9GHU0E4s9PSInZuAP2dzFR+6pJC9egwKyq87cMFG8qW8SoKg+4Ekj5mvSgUpSgUpSgUpSgUpSgVBOzh+7nv7Q8u7mLr+6xI/BVPxqd1AN/0fX8dFuYfhkA/wA4v8QrLU5rjft8XdySevp6un93f9Nl8N0/pSqf7bO0AxA6bZsTPJgTMvMorf0a4+22R7gfM8tXC1faDxJNrF6uj6ef0If9NIOjFT7TH/dp/iYe6rh4b0OKyto7aEYSMYz4sfFjjxJ5mor2R8DDTrbfKP8ASpgDL47B4Rg+nU+voBU9oFKUoFKUoFKUoFY15YpLjfuwPsh2UH94KRuHoeVZNfE4badhAbHIsCQD6gEEj4igqzt90FDpkcsaKotpAQFAACSeyQAP2ih+FaX8mzVD/pdqTy9iVB78q34J99WTxdpEs2n3kbyd4zwSbVCBFDBSVwObfWA6saoTsMv+61eEeEqSRn4ruH+JBQdRUpSg5a7cLovrFwD0RY0H92rfixroHhuR4LO2iW2ldUgiAZDH+oM8mkB5Hl0rm7tXfOr3h/3mPkoH8q6Pj4102ICJ72BWjGxlMgBBXkQR5gigkwrSXHF9gkvcPeQLKDgoZFBB8jz5H0NZ+pu5t5TDzcxMY8eLbTt+/FVHw7No40N1uDB3xR+/WQjvzNz8D+k3ZHLHl76i7LoFKiPZNfPNpNq8hJYIUyepCMVH3AVLq9WbV5l3hSlKilKUoFKiXaDxzHpaRPJC0olYqNpAxtAPj76hq9vtp42k/wACh/nQW/Ve9px7m4sbsfYk2t7shsfIPWk/9fLL/Zbj/wBv/NWm4s7VbTUIRbpBMjl1ZWcJt5Zz0YnoT4VlrToX56ud3ejcpOVYS9Vu19mXRvinXarx+umwbYiGupR+iXkdg/tGHkPDzPoDUE7DuCWmkOq3YLDcTBuyS755ynPXByBnxyfAVWd5fCe/36hJIybwJCoBbYvRVHIDkAPTOau6y7atKjRY0inREAVVEa4AAwABv8q0l3m7jzwuGVxvXFq0qsx246X5XH92P89fa9t2l+c4/wCF/wDdV5WTSq6Xtp0n+0lH/Cb+Veq9smkf27j/AIMn8loLApUDHbBo/wDtR/uZv8lfS9r2jn+tn+5m/wAlBOq+ZJAoLMQABkknAAHiSegqGp2q6Qf64vxSQfitanjHi/S7+0ktBqccPebdz7Wb2VYMVx7PXGOvjQS7T+MLCeTuYbyB5DyCrIpLfu8/a+Ga3lUJxrxLpE/0eysUjieOePbdbVjSJUOSwcc2+Pjz61d1hq9vOC0M8UoHMmORXH+EmnAfCXbyHYbeVVOQWYx4Ax1wshb7q5W4Pc2+sWwHLbdrH8DJsP3E10pFx/pjMFW9gJJAAD9Segrmq9GzWXx9m/b7p6DrqlKUHJfaymNXvB/vM/NVP866Ug4W0+VVlaxtWZwHZjBGSxYZJJK5JJOc1z5252pTWJ2/tFjcf3YX8UNX9wtEZ7O1m7+YK8ER2KUCj2AOuzdzxnmfGgkMiHYQmFO3C8uQOOXLyFVLO1y0bpJogbVG3J9JEUQiJbIEvfeGF5+fIdPC3hSg1HCWjCzs4LUHPdIFJHi3Vj8WJrb0pShSlKBSlKCK8e8DxaokSTSSRiNiw2bee4Ac9wPlUNHYHZf7Tc/+3/kq3KUFO6p2NaXawvcXFzcLHGu5mLJ8gAnMk8gB1JFUraWvf3ix2UbndJ+hRiGfAPLcRgZwMk9Bzqx/ygdcu2uVtXjaK1X2o/KZvF8g4O3OAvUZyeoqYdh/Af0WH6bcL+nmX2FI5xxn8GbqfIYHnSzdccrjZZwaPgTs8sNRjlluBL3iyYOx9o2lRg4x1zuHwqVr2KaUPsTH3yn+VeHZ83caneWp6EsVH7j8vmr5+FWbWOhehJ2c35PoelcZOVZZTqy2yn4pur9OxvSB/QOffNJ/Jq9f/R/R/wDZT/fTf/sqd0rZ85CI+yXSB0tB8ZJT+L1kJ2Y6SP6lH8Sx/Fql9KCLL2daUP6jB/y5/nX2Oz7Sx/ULf/kFSalBHV4E0wf1C2/uUP4itJxxwNEbRjp9larcIyuo7iEbwp9pMsuOYz8QKntKCm9esmvrf6Fa6H9EklKCSaSKKNIgGBJV15v0xyxyPTwq3ra3CIEAGAAOnXAxXtSg0qcIaeCGFhaBgcgi3iBBHiDt61y9dHvNZbH2784/in/+66r+hlD3nfzFVBJQlCpwPHKbvka5X4IT6RrFsR9q6WT4K+8/cKDrilKUHPn5SGn7bu2nxykiKH3xtn8JB8qnvY5qcsmkW6xIrtGZI2LvsC7XJUclYn2WA6eFYv5QelGXTVmUc4JVY/uOCp/xFD8DUZ/Jz1xUF3bSMFUBZ1ycdPZc/wDx0F5Qbto343eO3OPhnnXpWLZ3wlztVwo+0yFAfcGwT78Y9ayqBSvl3AGSQB5nlRHBGQQR5jnQfVKUoFKUoFKUoMTUtNhnXZPGkighgHAIypyDz8c1l0pQVdrrfRtehk6CUIT67wY+fxUH5VaNRzijhGO9kikeR4zGDjZjJyQRzIOMEeXjUjrLTxuNy7LXdyvXw1tPS2+ljjte63b3FKUrVwlKUoFKUoFKV8pIDnBBwcHBzg+XvoPqvibdtO3G7HLPTPrivusa9vRHgsrkHqUQvj3hct8ceFBHeNdUmh028eVEQiBwjJJuG5wVHJlUg5YHxqi+wjT+91aNscoY5JD8tg+9x8qsT8oDXlGnxQxuD9IkzyPVIuZ+T7PlWu/Jt0ohLq6I5MViT+HLN/1J8jQXZSlKDX8QaWt1bTWz9JY2T3bhyPwOD8K5Y4E1ZtN1SJ5PZ2SmGcHlhSdj5/d+t/DXW9c2dvfDZt776Uo/R3Q3egkQAMPiMN7y3lQdG3F0ka73dVX9ZiAOfTma9qr3sd1qK+s0kcBrm3Ahct7TAAYVhn6u5RzI6lWqdm8j7wQ94veFSwTcN20EAtt64yRzoKx7TWg/OdoNTLfm4xNtGSIzcBj9cJ7WAu30+G6nZYYfzjejTWb82qijaWYr3+RzjD+1t27ufjy6jFenE80dpriXt9EzWpthHDNsMiQyBiTkAHBIzzx9r34+uEZI7rWpb2xiZbT6N3ckuwxrNKXBGFYDJC9Tj7PqM3HzMvJZ9KUqBSlKBSlKBSlKBSlKBSlKBSlKBSlKCL8b6/JCqW1qN15ckpCOuwfamb9lAc8+pHvrRdiloYYL2JnMjR30yFz1crtBY8zzOM9fGs3VuB7l7+S/t9RMDuixhfo6S7EUD2VZ25AsC3IDrWo7I9Kuo5b15bpmjF3OjxmFU718r+n3ZyM8/ZHKkKs+vG2ukkGY3VwCQSpBwR1HLxHlX4byPvBD3i94V3hNw3Fc43beuM8s1HePtVhsLWW+KqJlXZEehd2BCqcfWGfawc4Ck+FBQ/bhr/0rU3RTmO3Hcrg5BYc3Pv3Er/BV9dmuh/Q9Nt4CMPs3yee+T2iD7s7f4a557K+H21DU49+WSNu/mY887WBwT+0xA88E11bQKUpQKi3aTwuNQsZIAB3q/pIT5SKOQz4BhlT+9UppQcj8D8QzWFy6CU24lBhlfaGMRzgPsPUo33bq6Q4S4LtrM9+C09w4y9zK2+Rs+THoD6fEmqm7e+Ce6l/OMC/o5TicDosh6N7n8f2v3q2/Ytxs1xCulyzd3KnKF8As0Sjmi55b1A5Eg+z4HbQXSyg8jzoqgchyrytbZY1CLnA8yWJJ6kseZJPia9qBSlKBSo/dcb6dG7RyXsCujFWUuAQQcEEeYNZmjcRWt0WFtcRzFMFtjBsZzjOPPB+VBtKUpQKUpQKUpQKUpQKVhatq0FsneXEqRJkLuc4GT4ZPurC0vi2xuJBFBdQyyEEhUcE4HXkKDdUpSgUpXlcwK6lGGQevMj5EcwQeeRQaHirgy2viruGjnT/V3ER2SpjOMMOo5nkfM9K5/wC1biWWZ47Frk3C2mVebaF72XJy2Aeij2B6hjzzVqdqvGr6bbG2SbfdSj9EcYeOI8i7kHBbIYKcD3HaSax7GeCfp1130q5toCGbPR3HNU9R4n05eNBbfYrwl9CsRJIuJ7jDvnqq/YT5HcfVj5VYVKUClKUClKUGNqNjHPE8Mqho5FKsp8Qa5V444Xn0e9AVmC57y2mHIkKfPpvXkCPcehrrOtLxdwzBqFs1tOOR5qw+sjDoynz/ABBIoIr2fcaDV4BG7iOZB/pEa8mkHLDIc8ozn2scweXIczYPsqvgqge4AD8BXJOsaVe6LfD2ikiHdFKv1XXpkZ5EEcip9xq9eAuN4NXCLIwjmiG57fwdgeUinPtIOu3wPM5wpoLEpXjd3Sxruc4GQo8SSxwAAOpJNe1BFuNZbOztZruW2hdh0BjUl5HOAOmTljz9Mmvjs64X+hwGSRV+lXB724IAADNzEYA6KmSAPPNY/Gejz3V9pyCMm0ikaeZsjAdF/RggnJ9oeA+1U0pClKUoFKVW/HestJfJYm8+h20cPf3UwcRsdzbUjVz9UkjPLzoLIpUF4BicTzGC/F7YFRsLy97LFLnmpOPqlTnmc9OXUmdUClKUEB7VDKX09I7V7n/Se8aNQMHu0OAzH2VGWBy3Lka/NA4kVL2O0vNNWynlDGB02Oj4HNRIqjDYzy/8jO24wm1GKW3nsl76FCwuLYbA0gYYDK7DOV5nAIzgetaVLe81HULW4ltHtba03OO9K95JIwwAFUnCjkcmkKsOlK8bW6WQEqfqsVYEYIKnoQeY8CPMEEciKD0Vgw5EEfMVD+LeJI9Ht2kd96kYt4Cfb3/qhv7IZB5816DOVA/OM+KLfSFeZnyZQStsMZeTP11/UU/bPME4I9ondzveXV9rV8ORkmkOEUcljTPT9lFzzJ+OSaBYWl3rWoYJ3TSnc7H6saDqceCqMAD3Dqa6n4Z0GKxto7aAYRB1PVierNjxJ51qez3gmHTLfu09qV8GaXHNj5DyQeA956mpVQKUpQKUpQKUpQKUpQaXizhi31CAwXK5HVWHJkb9ZT4H7j41zNxfwfeaPcK5ZtobMNxHlQSPX7D4+yT54yK6zrG1CwinjaKaNZI2GGVhkH/+86Cn+z/tbhneKPUzslQEJNyETFuW516I+OW7pgt9XPOf8fcTNa26C2w91csIrVeuWbHt+OVUHPlzHnVUcf8AYtLFun07MsfUwHnIo/ZJ+uPT63vqE8McY3Onzxl4xL3BYLHMDmLcMMEY+1GT5Dl6UHWNkHEaCUqZNo3lRhS2OZAJOBnOBmvYGq80HtUs76IxpILa5YbQkxAAJ5ZV/qtjJIHInHQVPrWBURUTkqqFX3AYH3UHrSsXTroyqz4wu9lX1Cnbn4kEj0xXr367+7z7W3dj0zjPzB+VB61VXEFpax8QpNfhBFLbAQPLju+9Q4IJb2d23pn9YeOKtQmsPVtPgnjKXMcckY5kSKGUY8fa5DHnQV7w4IG4gmfT9hgFoBcGLHdGUvyGV9kttA6eTetWfWDo+n28MYW1jjjjPtARKoU58fZ5H31mg0H7SvJp1DiMn2mUsB5hSAT8Cy/OvLU7oxRmTGQpXdnwUsAzfwqS3woMkmvmUHadpAbBwSMgHwyOWRSWMMpVhlSCCD0IPUVCtX7QbPTohFcziSdMqI4zvdgpwpbHJWKgE7iOZNBl9n3EklzHLBdgLeWzmOdRyB8VkUfqsPwPpUW7QO1K1spJFsyJrpl2OQcxIV6FsfWccxhfcTyAqquMO0ae8lkeGNbUSgI/df6yRR0V5cAkfsjAPjmtxwF2PXN3tmu91vB1wR+lcein6g9W+RoIzpOlX+tXbEFpZGwZJX+rGPUjko64UeXIV0jwFwRb6ZDsi9uVgO9lI9pyPIfZUeC/PJ51t9C0S3s4lgtoljQeA6k+bHqx9TWxoFKUoFKUoFKUoFKUoFKUoFKUoFRfi/gKy1EEzxYkxgTJ7Mg95x7Q9GBFSilBzbxV2K3tuS1qRdR56DCSAeqE4by9kk+lRnRuMdT01+7SaWPbyMMwJUY8O7f6vwx0FdcVgavotvdLsuYI5V/bUNj3E8x8KCmOHu3jYqx3NmAqgDMBwAB5Rv8A5qmGkdq2kyStI1y0bSBFCyRuAoTcfrKCvVzzJFY2s9h+nSktC01ufJWDp/yuCfkwqGal2B3S5MF1DIPJw0Z+7cPwoLdl4hs7gw91d27qsoZ8Sp0CNjln9fbWVxPMsllcrGyuWgkACkMSSh5ADqa53vOxzVkPswJJ6pKn/eVNa6Tsz1YdbGT4FT+DUHR/AbCLTbNJSI2WCMMr+yQQo5EHmDX3HrlpA9w8t1AqvIHGZU/skU8s+aGubE7NNVPSxl+O0fi1Z9p2Qau5wbYIPN5Y8fJWJ+6guXWu0/SY5I3+l72jLZEUbvuVlI27wNv1gp6/ZqJa/wBvERVktrMuGBUmdgAQRjmi5yPiK02ndgt63+uuIIx+zukPywo++pjpHYTYx4M8s058VyI0PwUbv8VBUmu9oup3xEZmZVPIRQAoD6ez7Te4k9BWy4W7H9QuiGlT6LEcHdKPaOfKIHdn97bXROicNWloMW1vHF5lVG4+9z7R+JrbUEL4N7MrGww6p30w/pZcMQf2V6J7xz9amlKUClKUClKUClKUClKUH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5" name="AutoShape 16" descr="data:image/jpeg;base64,/9j/4AAQSkZJRgABAQAAAQABAAD/2wCEAAkGBxMTEhUSEhMWFhUXGBwYFxgYGBwYHBodGBsgICIcHhgaHSggHh0lHBgbITEiJSorLi4uGB8zODMsNygtLisBCgoKDg0OGxAQFywkHyQ3LzY0LCwsLCw0LDcsLDMsMC00LCwsLCwsNCwsNzc0LCwsLCw0NCwvNCw0LCwsLCwsLP/AABEIAOAA4QMBIgACEQEDEQH/xAAcAAEAAgMBAQEAAAAAAAAAAAAABgcEBQgDAgH/xABKEAACAQMCAwUEBQgGCQQDAAABAgMABBEFEgYhMQcTQVFhInGBkRQyQqGxCBUjUmJygsFDRFOTotIkM1Rjg5KywtEXo7Phc9Pw/8QAGQEBAQEBAQEAAAAAAAAAAAAAAAEDBAIF/8QAMhEBAQABAgEIBgsAAAAAAAAAAAECAxFBBCEiMVGBsdEFEnGhwfAyUmFigpGSorLi8f/aAAwDAQACEQMRAD8AvGlKUClKUClKUClKhHGfafY2GUL99OP6KIgkH9tui+7r6UE3rR6/xfY2YP0m5jRuuzO5/wDkXLfdXPHFHazqN4SiP9HjPIRw5DH3yfWJ92B6Vj8O9lup3ntiHulP25yUz67cFz78YNBZes9vdsuRa20spH2pCI1PqMbmx7wKhmo9uOpPnu1ghHhtQsR8XJH3VLuHOwu1KrJcXUkwIyBGBGpz6nLfhUv0TgHS4JZIksoyUVHDSZlJDbh/SE4wUPTHWgoG57TNWkPO9l/gCp9yKK8vz1rEnMTXzfutL/211JcwrAYe5REUyhXCIoyGRgOg/X2n4V+cWuVsbpgSCIJCCDgjCHmCOlBy5+ddYj5mW/Hvab+dfcHaNq0Z5Xs2R4PhvucGulez2Vm0yzZiWYwRkknJJKjmSetZ0CiZ51lRXVJAqhlBGO6Rj1HPmxoOedO7bdUjxvMM3nvjwT8Yyo+6pjo/b7EeV1aOn7UTBx79rbcfM1ONd4J02aSON7GEmQsWZR3TBUHXdGQfrFB/FUS4i7DrEq0kE8lvtUsd2JUAAyTzw33+FBOOH+PNPvMCC5TefsOdj/8AK2CfhmpLXLvEXZDqVsC6Ri5jHjDktj1jIDZ9BmsThztH1LT27vvGdFODDOCwGPDn7a+4ED0oOraVXXBna/ZXmI5j9GmPLbIRsY/sych8Gx8asQGg/aUpQKUpQKUpQKUpQKUpQKUpQKwNc1mC0hae5kWONfE+J8gOrMfIc61fG/GVvpsPeznLtyjiX6zn+Q82PIe8gHmrXNbv9auwCGkdjiKFM7UHoOg9WPxOKCTcf9sFxd7obTdb2/MFgcSSD1I+qD5D5+FaXhTs9mupYFuZBarcFu6MgPeS7Rk7E5eHixA5jGatPgHstt7F4pL4Ca4f6mQDDG689oz9aTGSGIx7Bx0yZnx9w0b22AiYJcwsJbaTptkQ5HPwBxg/A+FBhaJ2e2lhETaRBrhRkSyYd2I8MkYQNjb7IGM1LrWcSIsi5wyhhkYOCM8x4GsfRrwSwo++OQ4w7RHcm9eThT5BgRXrdXscZQSOqGRtiBiBuYgnaM9TgHl6UHzp9p3SsoOVLsyjGMBzuI9faJ+GB4V7dyu7fgbsbc+OM5x869K1PE980EImXokke/8AcLhW+SsT8BS3ZccblZJxZOsatBaxma4kWOMEDc3TJ6D31ouBeMk1P6S0aYiil7tGOcyLjO4qR7OfLyqTyRqwwwDD1GRUC7L1AuNXAGAL5+VOJtzbva44xu5bme302yWZbY7JZZJRGu/xRRjmR0zn5cidxwTxQL+J2MTQTRSGKaJjko6/tYGRjxx51pNS4iWCeWy0mzE12zd5ORhIY3f7cr+LHAOBzPnnlW24C4YeyilaeXvbm4kM07gYXcfsqP1R/M9OlIlSMwqWD4G4AqD4gMQSPiVHyFeOo2nepszgFlLcs5VWBK/xAFfjWVSg+JpAqlmOAoJJ9BUZ1LhC21CFTfQKZGBIYAJJGGOQm9efsggc8gkHzqU1iw3ySiTuHR2RmjbDZCyKPqtjoRkZHXnQc18Xdl7wzTR2MwuzCoeWID9NGrDIyo5Py/V58x7NeXAvajd6eRFJme3BwYnPtJz57GPMfunl7qvrgDhp7OKR7hhJd3EhluJBzBJPJQTz2qOnvNaLj3s7tNSeTuh3N0gBaZVG0sRySQD6xIwcjmBt8CAQlvC3FFtfxd9bSBh9pTydD5MvUfgfDNbmuRGXUNFvPtQzKfeki/g6H7vQjl0P2c9oUGpx45R3CAGSI/8AUhPVc/EePgSE0pSlApSlApSlApSlAqO8dcXQ6bbGeX2mPsxRg4Lt5egHUnwHrgHaa3qsVrBJcTttjjXcx/ADzJOAB5kVyrxJrd1rN+CFLM7bIIh0Rc8h8ubN7zyHQPJmvtav/GWeU+5I0H/RGufv8SefQvBnCUGjooChzIMTXJ+sHJ5DH2YieQ58jjOc5H5wXwiukW67EErsM3TqCZM+GweKLz9jqckjJ9kzcEEeYI+YNB8XNusi7XGRkH3FTkEEcwQQCD6Vp+LNGmuYwkV5LbABt/dBcuCB9ojK4wfqkda3tfEo9k+41KsQbsQXGkQjyeX/AOVq0nGWiyxalpk8t5LOHu8LGwVUjHX2QoHPwyeeBUl7I9Plg0yKKeNo5A8pKuMEZkYjl6g5r8490+WW50to42dY7rfIVGQi7ereQq8Z3Hb3pnWs4ms++tLiLxeJwPftOPvxWzpUs3XHK42WcGr4Xvu+tIJfFo1J94GD94NeHDvDi2kl1IrsxuZjMwIA2lvAY8PfWFwCdkc9sf6C4kQfus25T8d1Sipjd5u018ZjqZSdW/N8PcgNv2cyRPM8Gp3UXfStK4QJgs59Rn0qT8OaRLbKyy3ctyWOQ0u3K8ug2gcvGtvSvTEpSlBq+IdNluIxHDcyWxzkvGFLEYI2+0DjrnI58qhnYfb93bXsZYuUv5l3NzZtqxjcT5nGaseoT2W6dLDHfCaNoy9/NIm4Y3IwTDDzBwefpSLwTavK3t1QEKMZJY+OSxySSfWvWlERbiXQ7fVUe3ljBjTIWcfWWXOD3Z8lxhvAnlzwcc3cRaFeaNeqCxR1O+CZOQcDlkfDkynzwcg8+uelRfiHQY9VgeKePbEecLkYlDD+kAP1V8Np5kE5xQYfZjx7HqcHtYS5jAEqDof21H6hPxB5eRM1rkOeK80XUOR2TQtkHntkQ+P7SMOXz6EcuoeDuJYtQtUuYeh5Op6o46qfx9QQfGg3dKUoFKUoFKVD+1Tir832EkinE0n6KHzDMPrfwjLe8AeNBUXbrxr9JuPoMLfoYGPeEHk8vj8E5j3lvSph2OcEPZ24v2jD3EwBVGO0pCf1SRykbkefLAAyuSaqzs24Zmvbh5UiEwtx3rIzYEj5OyMsf1mBJ9Faug+GOOoLhjBMjWl0gy8Ew2kAdSjHAZPXly8KCT2lwJFDAMM+DAqQR1BB9a9q0fDfFMF69wtudywSCMuCCrkjOUIJyPDPpWt1zj6KC4a1it7m6ljAaVbePvO7BGRuOeuPD+dBLqVq+G9ehvYFuLdiUJIIIwyspwVZfAitpQKUpQKUpQRLTD3Wr3MfhPDHMPfH7J+PPPyqW1DuK27rUNPuOgZngc//AJANo+ZNTGvGHGfPa6eUTeYZ9sn7ej4SFKUr25ilKUClaLiniRLRUUDvLiZtlvCD7UjHxP6qLnLN4D4CttZRuqKJG3vj2mxgE+OB4DPQeVB70pSgV5XM4RS7ZIHgoLE+gUDJNR/ijjKKzkjg7qa4uJAWSGBN77R9o8xhevP0PlX7wrxlDevJCI5YJ4sGSGZdjgH7QGTkf+R5ig0HaXwY+qWhfuxHcxZaAZBYrjnG5HLLdcAkAgczzqm+yfjJtNvNspIt5SEmU8thzgSYPQqcg+hPkK6A4s41hsmWEJJPdOMx28SlnYEkZPgq5B5+h5GqN7XuGZozFqMkAgNzkTRK28Rzcz9YcvbQbveGoOmAc8xX7VadhfFhu7L6PK2ZrbC5PVoz9Q/DG3+EZ61ZdApSlArmTt04j+laiYVOY7Ud2uDnLnBc/MBf4K6H4n1YWlpPct/RRswHmQOQ+LYHxrmDs10c3+qQrJlhvM8xPPIQ7jn95sA/vUF79lWlRafZRQSHZcSgSybgV3M4yEDHkxVcAgEkEHkM1LNX0S3uV23EKSj9pQfHOM9cZAOPSsyaFXUq6hlPUEAg/A16UFedldnHDc6rFEoREugFUcgAF6CvvsjG785SNzdtQmDHxwoXA+GT863nC3Dz2099K7qwuZ+9ULnKjGMHPj7q01xwxqFrdXE+mS2/d3Tb5Ip1YhJMYLoUPj1wf/FJ8PJbx9r87NF23WrxqMILzI8ssuW5fAVPqj3A/DX0G3KPJ3s0kjTTy4xvkc8yB4ADA+Hh0qQ0QpSlApSlBEu06EmyMqj2oZEkHwbH/dn4VJrG5EkaSL0dVce5hn+dY3ENn31rPF4vGwHvwcffitR2bXve6fD5oDGfTYcD/Dis+rP2zw/112etyXf6uX8p/WpPSlK0chWq4m1+GxtnuZzhEHIeLMeir5kn/wA1n3l0kUbSyMERFLMx5AADJJqmdNEnEepd9ICNMtG9hCOUreGR4lup8lwv2s0Ek7N9Imupm1q+X9LKMWsZ5iGE5wR6sCefkSftGrIr8VQBgcgOgr9oFKUoInxHdWFhcfnC4cieSPuEUZZnCsDtSMcyckZPTmM1rOD9PurnUJdWuYTbI0IgghY/pCm7dvkH2T6HmM48MlxBwlfyal9Pt5rX2YxHEs6O/d/rMoHIMTnmPA4recPW+prKTezWrxbTgQxurbsjByxxjGfupCt/3C7t+0b8bd2BnHXGeuM+FR/jGxgv7eawLAyOp24Bfu3AyrMRyXmB1Iz08aklecMKoNqKFHkoAHP0FByh2da2+m6pG0g2jeYJweWFZgGz+6wDfw11mDXMvbxoP0fUjMo9i5XvB5b19lx8wG/iq7uyzXPpemW8rHLqvdSZ67o/ZyT5kAN/FQSylKUFV/lEaoY9PjgU855Ru/cjBY/4tlaL8nPQ1aO7uZEVlbEADAEEfWcEHwOU+Var8o+/3XtvD4RwlvjIxz9yLVidkOkyR6RbFJO7Z98hBUMrb3O0kHDfUC9GHU0E4s9PSInZuAP2dzFR+6pJC9egwKyq87cMFG8qW8SoKg+4Ekj5mvSgUpSgUpSgUpSgUpSgVBOzh+7nv7Q8u7mLr+6xI/BVPxqd1AN/0fX8dFuYfhkA/wA4v8QrLU5rjft8XdySevp6un93f9Nl8N0/pSqf7bO0AxA6bZsTPJgTMvMorf0a4+22R7gfM8tXC1faDxJNrF6uj6ef0If9NIOjFT7TH/dp/iYe6rh4b0OKyto7aEYSMYz4sfFjjxJ5mor2R8DDTrbfKP8ASpgDL47B4Rg+nU+voBU9oFKUoFKUoFKUoFY15YpLjfuwPsh2UH94KRuHoeVZNfE4badhAbHIsCQD6gEEj4igqzt90FDpkcsaKotpAQFAACSeyQAP2ih+FaX8mzVD/pdqTy9iVB78q34J99WTxdpEs2n3kbyd4zwSbVCBFDBSVwObfWA6saoTsMv+61eEeEqSRn4ruH+JBQdRUpSg5a7cLovrFwD0RY0H92rfixroHhuR4LO2iW2ldUgiAZDH+oM8mkB5Hl0rm7tXfOr3h/3mPkoH8q6Pj4102ICJ72BWjGxlMgBBXkQR5gigkwrSXHF9gkvcPeQLKDgoZFBB8jz5H0NZ+pu5t5TDzcxMY8eLbTt+/FVHw7No40N1uDB3xR+/WQjvzNz8D+k3ZHLHl76i7LoFKiPZNfPNpNq8hJYIUyepCMVH3AVLq9WbV5l3hSlKilKUoFKiXaDxzHpaRPJC0olYqNpAxtAPj76hq9vtp42k/wACh/nQW/Ve9px7m4sbsfYk2t7shsfIPWk/9fLL/Zbj/wBv/NWm4s7VbTUIRbpBMjl1ZWcJt5Zz0YnoT4VlrToX56ud3ejcpOVYS9Vu19mXRvinXarx+umwbYiGupR+iXkdg/tGHkPDzPoDUE7DuCWmkOq3YLDcTBuyS755ynPXByBnxyfAVWd5fCe/36hJIybwJCoBbYvRVHIDkAPTOau6y7atKjRY0inREAVVEa4AAwABv8q0l3m7jzwuGVxvXFq0qsx246X5XH92P89fa9t2l+c4/wCF/wDdV5WTSq6Xtp0n+0lH/Cb+Veq9smkf27j/AIMn8loLApUDHbBo/wDtR/uZv8lfS9r2jn+tn+5m/wAlBOq+ZJAoLMQABkknAAHiSegqGp2q6Qf64vxSQfitanjHi/S7+0ktBqccPebdz7Wb2VYMVx7PXGOvjQS7T+MLCeTuYbyB5DyCrIpLfu8/a+Ga3lUJxrxLpE/0eysUjieOePbdbVjSJUOSwcc2+Pjz61d1hq9vOC0M8UoHMmORXH+EmnAfCXbyHYbeVVOQWYx4Ax1wshb7q5W4Pc2+sWwHLbdrH8DJsP3E10pFx/pjMFW9gJJAAD9Segrmq9GzWXx9m/b7p6DrqlKUHJfaymNXvB/vM/NVP866Ug4W0+VVlaxtWZwHZjBGSxYZJJK5JJOc1z5252pTWJ2/tFjcf3YX8UNX9wtEZ7O1m7+YK8ER2KUCj2AOuzdzxnmfGgkMiHYQmFO3C8uQOOXLyFVLO1y0bpJogbVG3J9JEUQiJbIEvfeGF5+fIdPC3hSg1HCWjCzs4LUHPdIFJHi3Vj8WJrb0pShSlKBSlKCK8e8DxaokSTSSRiNiw2bee4Ac9wPlUNHYHZf7Tc/+3/kq3KUFO6p2NaXawvcXFzcLHGu5mLJ8gAnMk8gB1JFUraWvf3ix2UbndJ+hRiGfAPLcRgZwMk9Bzqx/ygdcu2uVtXjaK1X2o/KZvF8g4O3OAvUZyeoqYdh/Af0WH6bcL+nmX2FI5xxn8GbqfIYHnSzdccrjZZwaPgTs8sNRjlluBL3iyYOx9o2lRg4x1zuHwqVr2KaUPsTH3yn+VeHZ83caneWp6EsVH7j8vmr5+FWbWOhehJ2c35PoelcZOVZZTqy2yn4pur9OxvSB/QOffNJ/Jq9f/R/R/wDZT/fTf/sqd0rZ85CI+yXSB0tB8ZJT+L1kJ2Y6SP6lH8Sx/Fql9KCLL2daUP6jB/y5/nX2Oz7Sx/ULf/kFSalBHV4E0wf1C2/uUP4itJxxwNEbRjp9larcIyuo7iEbwp9pMsuOYz8QKntKCm9esmvrf6Fa6H9EklKCSaSKKNIgGBJV15v0xyxyPTwq3ra3CIEAGAAOnXAxXtSg0qcIaeCGFhaBgcgi3iBBHiDt61y9dHvNZbH2784/in/+66r+hlD3nfzFVBJQlCpwPHKbvka5X4IT6RrFsR9q6WT4K+8/cKDrilKUHPn5SGn7bu2nxykiKH3xtn8JB8qnvY5qcsmkW6xIrtGZI2LvsC7XJUclYn2WA6eFYv5QelGXTVmUc4JVY/uOCp/xFD8DUZ/Jz1xUF3bSMFUBZ1ycdPZc/wDx0F5Qbto343eO3OPhnnXpWLZ3wlztVwo+0yFAfcGwT78Y9ayqBSvl3AGSQB5nlRHBGQQR5jnQfVKUoFKUoFKUoMTUtNhnXZPGkighgHAIypyDz8c1l0pQVdrrfRtehk6CUIT67wY+fxUH5VaNRzijhGO9kikeR4zGDjZjJyQRzIOMEeXjUjrLTxuNy7LXdyvXw1tPS2+ljjte63b3FKUrVwlKUoFKUoFKV8pIDnBBwcHBzg+XvoPqvibdtO3G7HLPTPrivusa9vRHgsrkHqUQvj3hct8ceFBHeNdUmh028eVEQiBwjJJuG5wVHJlUg5YHxqi+wjT+91aNscoY5JD8tg+9x8qsT8oDXlGnxQxuD9IkzyPVIuZ+T7PlWu/Jt0ohLq6I5MViT+HLN/1J8jQXZSlKDX8QaWt1bTWz9JY2T3bhyPwOD8K5Y4E1ZtN1SJ5PZ2SmGcHlhSdj5/d+t/DXW9c2dvfDZt776Uo/R3Q3egkQAMPiMN7y3lQdG3F0ka73dVX9ZiAOfTma9qr3sd1qK+s0kcBrm3Ahct7TAAYVhn6u5RzI6lWqdm8j7wQ94veFSwTcN20EAtt64yRzoKx7TWg/OdoNTLfm4xNtGSIzcBj9cJ7WAu30+G6nZYYfzjejTWb82qijaWYr3+RzjD+1t27ufjy6jFenE80dpriXt9EzWpthHDNsMiQyBiTkAHBIzzx9r34+uEZI7rWpb2xiZbT6N3ckuwxrNKXBGFYDJC9Tj7PqM3HzMvJZ9KUqBSlKBSlKBSlKBSlKBSlKBSlKBSlKCL8b6/JCqW1qN15ckpCOuwfamb9lAc8+pHvrRdiloYYL2JnMjR30yFz1crtBY8zzOM9fGs3VuB7l7+S/t9RMDuixhfo6S7EUD2VZ25AsC3IDrWo7I9Kuo5b15bpmjF3OjxmFU718r+n3ZyM8/ZHKkKs+vG2ukkGY3VwCQSpBwR1HLxHlX4byPvBD3i94V3hNw3Fc43beuM8s1HePtVhsLWW+KqJlXZEehd2BCqcfWGfawc4Ck+FBQ/bhr/0rU3RTmO3Hcrg5BYc3Pv3Er/BV9dmuh/Q9Nt4CMPs3yee+T2iD7s7f4a557K+H21DU49+WSNu/mY887WBwT+0xA88E11bQKUpQKi3aTwuNQsZIAB3q/pIT5SKOQz4BhlT+9UppQcj8D8QzWFy6CU24lBhlfaGMRzgPsPUo33bq6Q4S4LtrM9+C09w4y9zK2+Rs+THoD6fEmqm7e+Ce6l/OMC/o5TicDosh6N7n8f2v3q2/Ytxs1xCulyzd3KnKF8As0Sjmi55b1A5Eg+z4HbQXSyg8jzoqgchyrytbZY1CLnA8yWJJ6kseZJPia9qBSlKBSo/dcb6dG7RyXsCujFWUuAQQcEEeYNZmjcRWt0WFtcRzFMFtjBsZzjOPPB+VBtKUpQKUpQKUpQKUpQKVhatq0FsneXEqRJkLuc4GT4ZPurC0vi2xuJBFBdQyyEEhUcE4HXkKDdUpSgUpXlcwK6lGGQevMj5EcwQeeRQaHirgy2viruGjnT/V3ER2SpjOMMOo5nkfM9K5/wC1biWWZ47Frk3C2mVebaF72XJy2Aeij2B6hjzzVqdqvGr6bbG2SbfdSj9EcYeOI8i7kHBbIYKcD3HaSax7GeCfp1130q5toCGbPR3HNU9R4n05eNBbfYrwl9CsRJIuJ7jDvnqq/YT5HcfVj5VYVKUClKUClKUGNqNjHPE8Mqho5FKsp8Qa5V444Xn0e9AVmC57y2mHIkKfPpvXkCPcehrrOtLxdwzBqFs1tOOR5qw+sjDoynz/ABBIoIr2fcaDV4BG7iOZB/pEa8mkHLDIc8ozn2scweXIczYPsqvgqge4AD8BXJOsaVe6LfD2ikiHdFKv1XXpkZ5EEcip9xq9eAuN4NXCLIwjmiG57fwdgeUinPtIOu3wPM5wpoLEpXjd3Sxruc4GQo8SSxwAAOpJNe1BFuNZbOztZruW2hdh0BjUl5HOAOmTljz9Mmvjs64X+hwGSRV+lXB724IAADNzEYA6KmSAPPNY/Gejz3V9pyCMm0ikaeZsjAdF/RggnJ9oeA+1U0pClKUoFKVW/HestJfJYm8+h20cPf3UwcRsdzbUjVz9UkjPLzoLIpUF4BicTzGC/F7YFRsLy97LFLnmpOPqlTnmc9OXUmdUClKUEB7VDKX09I7V7n/Se8aNQMHu0OAzH2VGWBy3Lka/NA4kVL2O0vNNWynlDGB02Oj4HNRIqjDYzy/8jO24wm1GKW3nsl76FCwuLYbA0gYYDK7DOV5nAIzgetaVLe81HULW4ltHtba03OO9K95JIwwAFUnCjkcmkKsOlK8bW6WQEqfqsVYEYIKnoQeY8CPMEEciKD0Vgw5EEfMVD+LeJI9Ht2kd96kYt4Cfb3/qhv7IZB5816DOVA/OM+KLfSFeZnyZQStsMZeTP11/UU/bPME4I9ondzveXV9rV8ORkmkOEUcljTPT9lFzzJ+OSaBYWl3rWoYJ3TSnc7H6saDqceCqMAD3Dqa6n4Z0GKxto7aAYRB1PVierNjxJ51qez3gmHTLfu09qV8GaXHNj5DyQeA956mpVQKUpQKUpQKUpQKUpQaXizhi31CAwXK5HVWHJkb9ZT4H7j41zNxfwfeaPcK5ZtobMNxHlQSPX7D4+yT54yK6zrG1CwinjaKaNZI2GGVhkH/+86Cn+z/tbhneKPUzslQEJNyETFuW516I+OW7pgt9XPOf8fcTNa26C2w91csIrVeuWbHt+OVUHPlzHnVUcf8AYtLFun07MsfUwHnIo/ZJ+uPT63vqE8McY3Onzxl4xL3BYLHMDmLcMMEY+1GT5Dl6UHWNkHEaCUqZNo3lRhS2OZAJOBnOBmvYGq80HtUs76IxpILa5YbQkxAAJ5ZV/qtjJIHInHQVPrWBURUTkqqFX3AYH3UHrSsXTroyqz4wu9lX1Cnbn4kEj0xXr367+7z7W3dj0zjPzB+VB61VXEFpax8QpNfhBFLbAQPLju+9Q4IJb2d23pn9YeOKtQmsPVtPgnjKXMcckY5kSKGUY8fa5DHnQV7w4IG4gmfT9hgFoBcGLHdGUvyGV9kttA6eTetWfWDo+n28MYW1jjjjPtARKoU58fZ5H31mg0H7SvJp1DiMn2mUsB5hSAT8Cy/OvLU7oxRmTGQpXdnwUsAzfwqS3woMkmvmUHadpAbBwSMgHwyOWRSWMMpVhlSCCD0IPUVCtX7QbPTohFcziSdMqI4zvdgpwpbHJWKgE7iOZNBl9n3EklzHLBdgLeWzmOdRyB8VkUfqsPwPpUW7QO1K1spJFsyJrpl2OQcxIV6FsfWccxhfcTyAqquMO0ae8lkeGNbUSgI/df6yRR0V5cAkfsjAPjmtxwF2PXN3tmu91vB1wR+lcein6g9W+RoIzpOlX+tXbEFpZGwZJX+rGPUjko64UeXIV0jwFwRb6ZDsi9uVgO9lI9pyPIfZUeC/PJ51t9C0S3s4lgtoljQeA6k+bHqx9TWxoFKUoFKUoFKUoFKUoFKUoFKUoFRfi/gKy1EEzxYkxgTJ7Mg95x7Q9GBFSilBzbxV2K3tuS1qRdR56DCSAeqE4by9kk+lRnRuMdT01+7SaWPbyMMwJUY8O7f6vwx0FdcVgavotvdLsuYI5V/bUNj3E8x8KCmOHu3jYqx3NmAqgDMBwAB5Rv8A5qmGkdq2kyStI1y0bSBFCyRuAoTcfrKCvVzzJFY2s9h+nSktC01ufJWDp/yuCfkwqGal2B3S5MF1DIPJw0Z+7cPwoLdl4hs7gw91d27qsoZ8Sp0CNjln9fbWVxPMsllcrGyuWgkACkMSSh5ADqa53vOxzVkPswJJ6pKn/eVNa6Tsz1YdbGT4FT+DUHR/AbCLTbNJSI2WCMMr+yQQo5EHmDX3HrlpA9w8t1AqvIHGZU/skU8s+aGubE7NNVPSxl+O0fi1Z9p2Qau5wbYIPN5Y8fJWJ+6guXWu0/SY5I3+l72jLZEUbvuVlI27wNv1gp6/ZqJa/wBvERVktrMuGBUmdgAQRjmi5yPiK02ndgt63+uuIIx+zukPywo++pjpHYTYx4M8s058VyI0PwUbv8VBUmu9oup3xEZmZVPIRQAoD6ez7Te4k9BWy4W7H9QuiGlT6LEcHdKPaOfKIHdn97bXROicNWloMW1vHF5lVG4+9z7R+JrbUEL4N7MrGww6p30w/pZcMQf2V6J7xz9amlKUClKUClKUClKUClKUH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grpSp>
        <p:nvGrpSpPr>
          <p:cNvPr id="29" name="Group 28"/>
          <p:cNvGrpSpPr/>
          <p:nvPr/>
        </p:nvGrpSpPr>
        <p:grpSpPr>
          <a:xfrm>
            <a:off x="366414" y="4293096"/>
            <a:ext cx="3806744" cy="1368152"/>
            <a:chOff x="366414" y="4293096"/>
            <a:chExt cx="3806744" cy="1368152"/>
          </a:xfrm>
        </p:grpSpPr>
        <p:sp>
          <p:nvSpPr>
            <p:cNvPr id="18" name="Rectangle 17"/>
            <p:cNvSpPr/>
            <p:nvPr/>
          </p:nvSpPr>
          <p:spPr bwMode="auto">
            <a:xfrm>
              <a:off x="366414" y="4293096"/>
              <a:ext cx="3806744" cy="1368152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3800" y="4398784"/>
              <a:ext cx="315571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Real-Time-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Clock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(RTC)</a:t>
              </a:r>
            </a:p>
            <a:p>
              <a:pPr marL="90488" indent="-90488">
                <a:buFont typeface="Arial" pitchFamily="34" charset="0"/>
                <a:buChar char="•"/>
              </a:pP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Real-time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clock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with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external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battery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90488" indent="-90488">
                <a:buFont typeface="Arial" pitchFamily="34" charset="0"/>
                <a:buChar char="•"/>
              </a:pP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Use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Case: </a:t>
              </a:r>
            </a:p>
            <a:p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  Safe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date&amp;time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for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error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log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entries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6163" name="Picture 1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268" y="4354914"/>
              <a:ext cx="917684" cy="913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4326768" y="4293096"/>
            <a:ext cx="3915312" cy="1368152"/>
            <a:chOff x="4348324" y="4293096"/>
            <a:chExt cx="3893756" cy="1368152"/>
          </a:xfrm>
        </p:grpSpPr>
        <p:sp>
          <p:nvSpPr>
            <p:cNvPr id="22" name="Rectangle 21"/>
            <p:cNvSpPr/>
            <p:nvPr/>
          </p:nvSpPr>
          <p:spPr bwMode="auto">
            <a:xfrm>
              <a:off x="4348324" y="4293096"/>
              <a:ext cx="3893756" cy="1368152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51714" y="4293096"/>
              <a:ext cx="279012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Wake-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Up</a:t>
              </a:r>
              <a:endParaRPr lang="de-AT" sz="1400" b="1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88900" lvl="2" indent="-88900">
                <a:buFont typeface="Arial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Wake-Up pin in addition to K15 (ignition key): e.g. via door switch</a:t>
              </a:r>
            </a:p>
            <a:p>
              <a:pPr marL="88900" lvl="2" indent="-88900">
                <a:buFont typeface="Arial" pitchFamily="34" charset="0"/>
                <a:buChar char="•"/>
              </a:pP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Use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Case: </a:t>
              </a:r>
            </a:p>
            <a:p>
              <a:pPr marL="0" lvl="2"/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pre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-boot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sequence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</a:p>
            <a:p>
              <a:pPr marL="0" lvl="2"/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 (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safe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seconds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for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bootup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time)</a:t>
              </a:r>
              <a:endParaRPr 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6165" name="Picture 21" descr="https://encrypted-tbn3.gstatic.com/images?q=tbn:ANd9GcQvQwnCknM7glZjm7ddPuTrF9hzYU246DcQQvCU06kFc8tvqYhhR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954"/>
            <a:stretch/>
          </p:blipFill>
          <p:spPr bwMode="auto">
            <a:xfrm>
              <a:off x="7241833" y="4316564"/>
              <a:ext cx="977171" cy="944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03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114300"/>
            <a:ext cx="5648454" cy="1008063"/>
          </a:xfrm>
        </p:spPr>
        <p:txBody>
          <a:bodyPr/>
          <a:lstStyle/>
          <a:p>
            <a:r>
              <a:rPr lang="de-AT" dirty="0" err="1"/>
              <a:t>Flexibility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Usability</a:t>
            </a:r>
            <a:br>
              <a:rPr lang="de-AT" dirty="0"/>
            </a:br>
            <a:r>
              <a:rPr lang="de-AT" dirty="0"/>
              <a:t>- </a:t>
            </a:r>
            <a:r>
              <a:rPr lang="de-AT" dirty="0" err="1"/>
              <a:t>differentiation</a:t>
            </a:r>
            <a:r>
              <a:rPr lang="de-AT" dirty="0"/>
              <a:t> </a:t>
            </a:r>
            <a:r>
              <a:rPr lang="de-AT" dirty="0" err="1"/>
              <a:t>from</a:t>
            </a:r>
            <a:r>
              <a:rPr lang="de-AT" dirty="0"/>
              <a:t> </a:t>
            </a:r>
            <a:r>
              <a:rPr lang="de-AT" dirty="0" err="1"/>
              <a:t>competition</a:t>
            </a:r>
            <a:endParaRPr lang="de-AT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42789" y="1189533"/>
            <a:ext cx="8280920" cy="5303320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8488" y="3849871"/>
            <a:ext cx="7720812" cy="1869457"/>
            <a:chOff x="368488" y="3849871"/>
            <a:chExt cx="7720812" cy="1869457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68488" y="3849871"/>
              <a:ext cx="7720812" cy="1869457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5026" y="3934225"/>
              <a:ext cx="5291110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DSM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sensors</a:t>
              </a:r>
              <a:endParaRPr lang="de-AT" sz="1400" b="1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Bosch-Rexroth rotary speed sensors with 7/14mA  levels, stand-still recognition,..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Used in (Rexroth) pumps, gearboxes, axial piston motors, fan drives,..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Not available on STW or IFM ECUs.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Sensor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gives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out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current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signal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7/14mA </a:t>
              </a:r>
            </a:p>
            <a:p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   (normal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sensors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give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a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voltage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2">
                      <a:lumMod val="50000"/>
                    </a:schemeClr>
                  </a:solidFill>
                </a:rPr>
                <a:t>signal</a:t>
              </a: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)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endParaRPr 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13313" name="Picture 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0"/>
            <a:stretch/>
          </p:blipFill>
          <p:spPr bwMode="auto">
            <a:xfrm>
              <a:off x="5814213" y="4290278"/>
              <a:ext cx="846019" cy="794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4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3986"/>
            <a:stretch/>
          </p:blipFill>
          <p:spPr bwMode="auto">
            <a:xfrm>
              <a:off x="6726120" y="4150610"/>
              <a:ext cx="1333222" cy="1142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84909" y="1628801"/>
            <a:ext cx="7809375" cy="2075638"/>
            <a:chOff x="384909" y="1628801"/>
            <a:chExt cx="7809375" cy="2075638"/>
          </a:xfrm>
        </p:grpSpPr>
        <p:sp>
          <p:nvSpPr>
            <p:cNvPr id="6" name="Rectangle 5"/>
            <p:cNvSpPr/>
            <p:nvPr/>
          </p:nvSpPr>
          <p:spPr bwMode="auto">
            <a:xfrm>
              <a:off x="384909" y="1628801"/>
              <a:ext cx="7725008" cy="2075638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5026" y="1700808"/>
              <a:ext cx="7689258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12-bit-ADCs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with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highest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accuracy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</a:p>
            <a:p>
              <a:endParaRPr lang="de-DE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endParaRPr lang="de-DE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endParaRPr lang="de-DE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endParaRPr lang="de-DE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endParaRPr lang="de-DE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endParaRPr lang="de-DE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Advantage:</a:t>
              </a:r>
            </a:p>
            <a:p>
              <a:r>
                <a:rPr lang="de-DE" sz="1200" dirty="0">
                  <a:solidFill>
                    <a:schemeClr val="bg2">
                      <a:lumMod val="50000"/>
                    </a:schemeClr>
                  </a:solidFill>
                </a:rPr>
                <a:t>   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more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flexibility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in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choosing</a:t>
              </a:r>
              <a:r>
                <a:rPr lang="de-AT" sz="12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200" dirty="0" err="1">
                  <a:solidFill>
                    <a:schemeClr val="bg2">
                      <a:lumMod val="50000"/>
                    </a:schemeClr>
                  </a:solidFill>
                </a:rPr>
                <a:t>sensors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491" y="2060848"/>
              <a:ext cx="7562850" cy="962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44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Highlights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Benefits</a:t>
            </a:r>
            <a:br>
              <a:rPr lang="de-DE" dirty="0"/>
            </a:br>
            <a:r>
              <a:rPr lang="de-DE" dirty="0" err="1"/>
              <a:t>Overview</a:t>
            </a:r>
            <a:endParaRPr lang="de-AT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65079" y="1312208"/>
            <a:ext cx="3816424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Flexibility</a:t>
            </a:r>
            <a:r>
              <a:rPr lang="de-AT" sz="1600" dirty="0"/>
              <a:t> </a:t>
            </a:r>
            <a:r>
              <a:rPr lang="de-AT" sz="1600" dirty="0" err="1"/>
              <a:t>and</a:t>
            </a:r>
            <a:r>
              <a:rPr lang="de-AT" sz="1600" dirty="0"/>
              <a:t> </a:t>
            </a:r>
            <a:r>
              <a:rPr lang="de-AT" sz="1600" dirty="0" err="1"/>
              <a:t>Usability</a:t>
            </a:r>
            <a:endParaRPr lang="de-AT" sz="1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315985"/>
            <a:ext cx="3744416" cy="3265143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Safety</a:t>
            </a:r>
            <a:r>
              <a:rPr lang="de-AT" sz="1600" dirty="0"/>
              <a:t> &amp; </a:t>
            </a:r>
            <a:r>
              <a:rPr lang="de-AT" sz="1600" dirty="0" err="1"/>
              <a:t>Availability</a:t>
            </a:r>
            <a:endParaRPr lang="de-AT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665079" y="3071907"/>
            <a:ext cx="3816424" cy="1512168"/>
          </a:xfrm>
          <a:prstGeom prst="rect">
            <a:avLst/>
          </a:prstGeom>
          <a:solidFill>
            <a:srgbClr val="CCECFF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de-AT" sz="1600" dirty="0"/>
              <a:t>Connectivity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644008" y="4752462"/>
            <a:ext cx="3744416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Performance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65079" y="4752462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Robustness</a:t>
            </a:r>
            <a:endParaRPr lang="de-AT" sz="1600" dirty="0"/>
          </a:p>
        </p:txBody>
      </p:sp>
      <p:pic>
        <p:nvPicPr>
          <p:cNvPr id="3079" name="Picture 7" descr="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58538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onne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95996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Perform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33" y="4777705"/>
            <a:ext cx="15240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Robustn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42" y="4756651"/>
            <a:ext cx="1524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84482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96 I/Os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multiple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Open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environments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C, 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CODESYS Standard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48314" y="2031652"/>
            <a:ext cx="2415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EN ISO 13849 PL d &amp;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IEC 61508 SIL 2 TÜV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certified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ISO 25119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AgPL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d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certifiable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including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support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CANopen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Master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separation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/ non-safe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code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„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standard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“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applications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without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requirements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Output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shut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-off in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groups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3370479"/>
            <a:ext cx="2110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7 CAN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interfaces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Automatic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baudrate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detection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Configurable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CAN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termination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Ethernet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5576" y="5124548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Automotive style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aluminium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housing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rough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operating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conditions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Total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current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60A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2" y="1258388"/>
            <a:ext cx="1544982" cy="10621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48314" y="5055330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32-bit 180MHz dual-core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lockstep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Floating-Point-Unit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2.3MB RAM / 11 MB Flash</a:t>
            </a:r>
          </a:p>
        </p:txBody>
      </p:sp>
    </p:spTree>
    <p:extLst>
      <p:ext uri="{BB962C8B-B14F-4D97-AF65-F5344CB8AC3E}">
        <p14:creationId xmlns:p14="http://schemas.microsoft.com/office/powerpoint/2010/main" val="2892989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67544" y="1310521"/>
            <a:ext cx="8136904" cy="499711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r>
              <a:rPr lang="de-AT" dirty="0"/>
              <a:t>Connectivity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546095"/>
            <a:ext cx="7272808" cy="404314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/>
              <a:t>Up to 7 CAN interfaces for maximum data throughput  and individual network architectures (higher robustness)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Automatic CAN baud rate detection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Configurable termination for up to 3 CAN interfaces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pPr marL="0" indent="0"/>
            <a:endParaRPr lang="en-US" sz="2000" dirty="0"/>
          </a:p>
          <a:p>
            <a:endParaRPr lang="de-AT" dirty="0"/>
          </a:p>
        </p:txBody>
      </p:sp>
      <p:pic>
        <p:nvPicPr>
          <p:cNvPr id="6" name="Picture 9" descr="Conne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727844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/>
        </p:blipFill>
        <p:spPr bwMode="auto">
          <a:xfrm>
            <a:off x="1907704" y="3286125"/>
            <a:ext cx="5515707" cy="211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98326" y="5371529"/>
            <a:ext cx="727280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500">
                <a:solidFill>
                  <a:srgbClr val="414141"/>
                </a:solidFill>
                <a:latin typeface="+mn-lt"/>
                <a:ea typeface="+mn-ea"/>
                <a:cs typeface="+mn-cs"/>
              </a:defRPr>
            </a:lvl1pPr>
            <a:lvl2pPr marL="357188" indent="-174625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sz="2300">
                <a:solidFill>
                  <a:srgbClr val="414141"/>
                </a:solidFill>
                <a:latin typeface="+mn-lt"/>
              </a:defRPr>
            </a:lvl2pPr>
            <a:lvl3pPr marL="709613" indent="-173038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14141"/>
                </a:solidFill>
                <a:latin typeface="+mn-lt"/>
              </a:defRPr>
            </a:lvl3pPr>
            <a:lvl4pPr marL="1073150" indent="-1778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700">
                <a:solidFill>
                  <a:srgbClr val="414141"/>
                </a:solidFill>
                <a:latin typeface="+mn-lt"/>
              </a:defRPr>
            </a:lvl4pPr>
            <a:lvl5pPr marL="1435100" indent="-182563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5pPr>
            <a:lvl6pPr marL="18923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6pPr>
            <a:lvl7pPr marL="23495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7pPr>
            <a:lvl8pPr marL="28067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8pPr>
            <a:lvl9pPr marL="32639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kern="0" dirty="0"/>
              <a:t>Ethernet for download and debugging purpose</a:t>
            </a:r>
            <a:br>
              <a:rPr lang="en-US" sz="2000" kern="0" dirty="0"/>
            </a:br>
            <a:r>
              <a:rPr lang="en-US" sz="2000" kern="0" dirty="0"/>
              <a:t>significantly speeds up development and commissioning</a:t>
            </a:r>
          </a:p>
        </p:txBody>
      </p:sp>
      <p:pic>
        <p:nvPicPr>
          <p:cNvPr id="9" name="Picture 23" descr="https://encrypted-tbn3.gstatic.com/images?q=tbn:ANd9GcRCNN-HzWYrdQoE-qcd6Oq_br9_7SaRYtDehmwPE8OMcpPo8nVLJ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29200"/>
            <a:ext cx="861774" cy="86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90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Highlights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Benefits</a:t>
            </a:r>
            <a:br>
              <a:rPr lang="de-DE" dirty="0"/>
            </a:br>
            <a:r>
              <a:rPr lang="de-DE" dirty="0" err="1"/>
              <a:t>Overview</a:t>
            </a:r>
            <a:endParaRPr lang="de-AT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65079" y="1312208"/>
            <a:ext cx="3816424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Flexibility</a:t>
            </a:r>
            <a:r>
              <a:rPr lang="de-AT" sz="1600" dirty="0"/>
              <a:t> </a:t>
            </a:r>
            <a:r>
              <a:rPr lang="de-AT" sz="1600" dirty="0" err="1"/>
              <a:t>and</a:t>
            </a:r>
            <a:r>
              <a:rPr lang="de-AT" sz="1600" dirty="0"/>
              <a:t> </a:t>
            </a:r>
            <a:r>
              <a:rPr lang="de-AT" sz="1600" dirty="0" err="1"/>
              <a:t>Usability</a:t>
            </a:r>
            <a:endParaRPr lang="de-AT" sz="1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315985"/>
            <a:ext cx="3744416" cy="3265143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Safety</a:t>
            </a:r>
            <a:r>
              <a:rPr lang="de-AT" sz="1600" dirty="0"/>
              <a:t> &amp; </a:t>
            </a:r>
            <a:r>
              <a:rPr lang="de-AT" sz="1600" dirty="0" err="1"/>
              <a:t>Availability</a:t>
            </a:r>
            <a:endParaRPr lang="de-AT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665079" y="3071907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Connectivity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644008" y="4752462"/>
            <a:ext cx="3744416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Performance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65079" y="4752462"/>
            <a:ext cx="3816424" cy="1512168"/>
          </a:xfrm>
          <a:prstGeom prst="rect">
            <a:avLst/>
          </a:prstGeom>
          <a:solidFill>
            <a:srgbClr val="CCECFF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de-AT" sz="1600" dirty="0" err="1"/>
              <a:t>Robustness</a:t>
            </a:r>
            <a:endParaRPr lang="de-AT" sz="1600" dirty="0"/>
          </a:p>
        </p:txBody>
      </p:sp>
      <p:pic>
        <p:nvPicPr>
          <p:cNvPr id="3079" name="Picture 7" descr="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58538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onne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95996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Perform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33" y="4777705"/>
            <a:ext cx="15240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Robustn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42" y="4756651"/>
            <a:ext cx="1524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84482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96 I/Os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multiple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Open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environments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C, 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CODESYS Standard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48314" y="2031652"/>
            <a:ext cx="2343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EN ISO 13849 PL d &amp;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IEC 61508 SIL 2 TÜV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certified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ISO 25119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AgPL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d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certifiable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including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support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CANopen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Master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separation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/ non-safe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code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„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standard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“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applications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without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requirements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Output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shut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-off in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groups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3370479"/>
            <a:ext cx="2110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7 CAN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interfaces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Automatic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baudrate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detection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Configurable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CAN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termination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Ethernet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5576" y="5124548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Automotive style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aluminium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housing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rough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operating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conditions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Total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current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60A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2" y="1258388"/>
            <a:ext cx="1544982" cy="10621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48314" y="5055330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32-bit 180MHz dual-core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lockstep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Floating-Point-Unit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2.3MB RAM / 11 MB Flash</a:t>
            </a:r>
          </a:p>
        </p:txBody>
      </p:sp>
    </p:spTree>
    <p:extLst>
      <p:ext uri="{BB962C8B-B14F-4D97-AF65-F5344CB8AC3E}">
        <p14:creationId xmlns:p14="http://schemas.microsoft.com/office/powerpoint/2010/main" val="3402279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67544" y="1310521"/>
            <a:ext cx="8136904" cy="499711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AT" b="1" dirty="0"/>
            </a:br>
            <a:br>
              <a:rPr lang="de-AT" b="1" dirty="0"/>
            </a:br>
            <a:r>
              <a:rPr lang="de-AT" dirty="0" err="1"/>
              <a:t>Robustness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948" y="4365104"/>
            <a:ext cx="6225952" cy="1942529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800" dirty="0"/>
              <a:t>Automotive style aluminum </a:t>
            </a:r>
            <a:r>
              <a:rPr lang="en-US" sz="1800" dirty="0" err="1"/>
              <a:t>diecast</a:t>
            </a:r>
            <a:r>
              <a:rPr lang="en-US" sz="1800" dirty="0"/>
              <a:t> housing suited for rough operating conditions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/>
              <a:t>Total current up to 60A over whole temperature range </a:t>
            </a:r>
            <a:br>
              <a:rPr lang="en-US" sz="1800" dirty="0"/>
            </a:br>
            <a:r>
              <a:rPr lang="en-US" sz="1800" dirty="0"/>
              <a:t>(-40..+85°C)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/>
              <a:t>All components rated -40°..+125°C</a:t>
            </a:r>
          </a:p>
        </p:txBody>
      </p:sp>
      <p:pic>
        <p:nvPicPr>
          <p:cNvPr id="6" name="Picture 13" descr="Robustn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55811"/>
            <a:ext cx="1524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6"/>
          <a:stretch/>
        </p:blipFill>
        <p:spPr bwMode="auto">
          <a:xfrm>
            <a:off x="899592" y="1455811"/>
            <a:ext cx="5688632" cy="288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15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Highlights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Benefits</a:t>
            </a:r>
            <a:br>
              <a:rPr lang="de-DE" dirty="0"/>
            </a:br>
            <a:r>
              <a:rPr lang="de-DE" dirty="0" err="1"/>
              <a:t>Overview</a:t>
            </a:r>
            <a:endParaRPr lang="de-AT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65079" y="1312208"/>
            <a:ext cx="3816424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Flexibility</a:t>
            </a:r>
            <a:r>
              <a:rPr lang="de-AT" sz="1600" dirty="0"/>
              <a:t> </a:t>
            </a:r>
            <a:r>
              <a:rPr lang="de-AT" sz="1600" dirty="0" err="1"/>
              <a:t>and</a:t>
            </a:r>
            <a:r>
              <a:rPr lang="de-AT" sz="1600" dirty="0"/>
              <a:t> </a:t>
            </a:r>
            <a:r>
              <a:rPr lang="de-AT" sz="1600" dirty="0" err="1"/>
              <a:t>Usability</a:t>
            </a:r>
            <a:endParaRPr lang="de-AT" sz="1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315985"/>
            <a:ext cx="3744416" cy="3265143"/>
          </a:xfrm>
          <a:prstGeom prst="rect">
            <a:avLst/>
          </a:prstGeom>
          <a:solidFill>
            <a:srgbClr val="CCECFF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de-AT" sz="1600" dirty="0" err="1"/>
              <a:t>Safety</a:t>
            </a:r>
            <a:r>
              <a:rPr lang="de-AT" sz="1600" dirty="0"/>
              <a:t> &amp; </a:t>
            </a:r>
            <a:r>
              <a:rPr lang="de-AT" sz="1600" dirty="0" err="1"/>
              <a:t>Availability</a:t>
            </a:r>
            <a:endParaRPr lang="de-AT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665079" y="3071907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Connectivity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644008" y="4752462"/>
            <a:ext cx="3744416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Performance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65079" y="4752462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Robustness</a:t>
            </a:r>
            <a:endParaRPr lang="de-AT" sz="1600" dirty="0"/>
          </a:p>
        </p:txBody>
      </p:sp>
      <p:pic>
        <p:nvPicPr>
          <p:cNvPr id="3079" name="Picture 7" descr="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58538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onne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95996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Perform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33" y="4777705"/>
            <a:ext cx="15240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Robustn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42" y="4756651"/>
            <a:ext cx="1524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84482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96 I/Os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multiple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Open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environments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C, 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CODESYS Standard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48314" y="2031652"/>
            <a:ext cx="2343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EN ISO 13849 PL d &amp;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IEC 61508 SIL 2 TÜV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certified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ISO 25119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AgPL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d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certifiable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including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support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CANopen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Master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separation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/ non-safe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code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„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standard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“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applications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without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requirements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Output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shut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-off in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groups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3370479"/>
            <a:ext cx="2110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7 CAN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interfaces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Automatic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baudrate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detection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Configurable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CAN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termination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Ethernet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5576" y="5124548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Automotive style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aluminium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housing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rough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operating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conditions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Total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current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60A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2" y="1258388"/>
            <a:ext cx="1544982" cy="10621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48314" y="5055330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32-bit 180MHz dual-core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lockstep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Floating-Point-Unit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2.3MB RAM / 11 MB Flash</a:t>
            </a:r>
          </a:p>
        </p:txBody>
      </p:sp>
    </p:spTree>
    <p:extLst>
      <p:ext uri="{BB962C8B-B14F-4D97-AF65-F5344CB8AC3E}">
        <p14:creationId xmlns:p14="http://schemas.microsoft.com/office/powerpoint/2010/main" val="2539280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35976" y="1340613"/>
            <a:ext cx="8136904" cy="499711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r>
              <a:rPr lang="de-AT" dirty="0" err="1"/>
              <a:t>Safety</a:t>
            </a:r>
            <a:endParaRPr lang="de-AT" dirty="0"/>
          </a:p>
        </p:txBody>
      </p:sp>
      <p:pic>
        <p:nvPicPr>
          <p:cNvPr id="5" name="Picture 7" descr="Saf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72580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683568" y="3333968"/>
            <a:ext cx="5688632" cy="1656185"/>
            <a:chOff x="683568" y="3333968"/>
            <a:chExt cx="5688632" cy="1656185"/>
          </a:xfrm>
        </p:grpSpPr>
        <p:sp>
          <p:nvSpPr>
            <p:cNvPr id="8" name="Rectangle 7"/>
            <p:cNvSpPr/>
            <p:nvPr/>
          </p:nvSpPr>
          <p:spPr bwMode="auto">
            <a:xfrm>
              <a:off x="683568" y="3333968"/>
              <a:ext cx="5688632" cy="1656184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7485" y="3483005"/>
              <a:ext cx="34407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CODESYS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SIL 2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TÜV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certified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run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-time-system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Separation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of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safe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/non-safe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code</a:t>
              </a:r>
              <a:endParaRPr lang="de-AT" sz="14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CANopen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master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functionality</a:t>
              </a:r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9218" name="Picture 2" descr="http://ti.fleishman.de/wp-content/gallery/embedded-processing-pics/hercules_codesys_sept1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208" y="3333969"/>
              <a:ext cx="1858824" cy="1656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683568" y="5085184"/>
            <a:ext cx="5688632" cy="1123723"/>
            <a:chOff x="683568" y="5085184"/>
            <a:chExt cx="5688632" cy="1123723"/>
          </a:xfrm>
        </p:grpSpPr>
        <p:sp>
          <p:nvSpPr>
            <p:cNvPr id="12" name="Rectangle 11"/>
            <p:cNvSpPr/>
            <p:nvPr/>
          </p:nvSpPr>
          <p:spPr bwMode="auto">
            <a:xfrm>
              <a:off x="683568" y="5085184"/>
              <a:ext cx="5688632" cy="1123723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5576" y="5272803"/>
              <a:ext cx="53285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Safety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+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availablility</a:t>
              </a:r>
              <a:endParaRPr lang="de-AT" sz="1400" b="1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Output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shut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-off in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up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to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3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groups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</a:rPr>
                <a:t>guarantees high availability</a:t>
              </a:r>
              <a:endParaRPr lang="de-AT" sz="14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Complete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shut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-off not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necessary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in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case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of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single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I/O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failure</a:t>
              </a:r>
              <a:endParaRPr lang="de-AT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AutoShape 4" descr="data:image/jpeg;base64,/9j/4AAQSkZJRgABAQAAAQABAAD/2wCEAAkGBxQSERQRExIVFRQSFyAaGRQYGB0bIBgfHRshGBodHhUdKCogJB4lJRceITElJjAsLy4uHSczOD8wOigyLysBCgoKDg0OGxAQGywkICYtMi40NDcwLDQ0NzUsNCw0NjQ0NCwvNC43NTQwLCwrMCwyNy80LCwsLTQsLDcsNSwsNP/AABEIAGIAYgMBIgACEQEDEQH/xAAcAAABBAMBAAAAAAAAAAAAAAAABAUGBwIDCAH/xABAEAACAQIDBQQHBgIKAwAAAAABAgMAEQQSIQUGMUFREyJhcQcyQlJygaEUI2KRkrGywRUWMzRzgpOi0eFDU1T/xAAaAQADAQEBAQAAAAAAAAAAAAAABAUBAgMG/8QAKREAAQQCAAUDBAMAAAAAAAAAAQACAxEEIRITMUHwIiMyBVFhsXGBkf/aAAwDAQACEQMRAD8AvGiivCaEL2k0+MVbjiQLkDl4k8APOo1vdvnFhE1JLMLrGpszjrf2E/EdTyFU5t/eafF6SNljvcQpoo8x7R8TencfCfLs6CVmymx66lW5tf0h4aEkdqrEezEO0P6tEB+ZqN4n0srfuYeVh1aVU+iof3qrqDVJmBCOu0g7NkPTS6X2UxmgimzOnaIGy5gbXF7XI1pUY5BwcN4MLf7l/wCDSPdX+5Yb/CX+EU61DfpxCrt2Akv2y39opTxOq/q/5tSqsJXCgliAOZJsPrSKEj1oHV1HGMMCP8pHA+HDyrKtanCitcEwcXHkRzB5gjrWyuVqKKKKEIqI797zrhISbBmJKoh4Ow43/AlwT1JAqTY6bKuhAJ0BPLqT4AXPyrnfe7bf2vEtIL9mndiB90c/NvWPnTuFj819noErlTctuupTZjsY80jSyMXdzdmPOtFFAFXgKUYkkorwmrI3Y9HSWWbaEgiDarBmCsfiY8OPAa1YeAwGzoV+7XDKvC90OvxHnSUucxhpotNx4bnC3Gkr3U/uWG/wl/hFLcbMygBBd2NlB4DxPgOP0514MXEt17SMZFuRmAyr1I5Csvtkf/sT1c3rD1fe+HxqIbLrpVhoUkkexYyc8o7Z/fkANvhU6KPKvZ9iQNr2Sow4OgyMPJ1sa3/0jDZW7WPK/qnOtm8jfWti4tC3ZiRC49jML9fV40W/8opqaMPLJFKY5DnYLmDgW7VBobgadolxw4jpfR7RgQCNQeBpBtRe/hmtqJbDyMbg/TX5Vvw4yOY+R7y+HvD89fn4UO2LQNaSqiiiuF0oZ6TdqdjhJbGxKiMeclwfyVT+qqIq0/TPiDkhTk8zt+hEUfxmqsq/gMqK/uo2a65K+yKsz0Q7rCQnHSrdUa0QPNhxf5cB436VWZrpTdTBCHBYeIezGt/Mi5+prn6hKWR0O66wow59nso56R9hfa5cCghZ7zWeQAkJHoXBPAX/AJVBU3enniniXBPEsImlsYiLvcCNEPtHKvK971eVe1Njy3MaGgdFQfAHElVMNgYn+jpGeJ2xW0JERgEN44gQBmHId25v1HSmZd3MWrhpsPNLDh5EgZFjN5IUYsMq80Nhe3Wryorpua4XoLk4wNbVC43dTGHMPsriNc0gjCFsgmYAqgGhdVCkgcLeFO2627U74yJzh50MWIEjYiVShMaLZUAOpLW16CrkorXZzy2qWDFaDdpJLhy0qMfViBK+LMMt/kCR869x2mV/cYfke630N/lSqtOMW8bjqp/akwdhM0t1FYRNdQeoFFcrVU/pojNsO3JZJR+pY2H7Gqwq6/S1s8yYR2A1jKyj5Xjf8gymqm2Jsvt+17zDsomcKq5mcjQAL5nXoKvYUg5Avso+XGTNrumw10zsaQTYOIjUPCvA24rbiKpLeHZWFhieMDJiIViN2kJaVpBmkHZWsoTqPI8anXof3hEkBwbn7yHVPxIenipNvK1eOd7kQe3sV64ntyFh7p3TYOJDJaSwBAc5ySykRhx1uMj2+KscXg8QcRIoxC695E7SzJdms2Xmo0NudyOVTCmTae7izuztI4D8UFrEhct9R0t8xU5stn1fpPGOhpNezcLNFIDJiEyrcEmXh3WYgoeffU+S3514+xMU2gcoMqj+0ZtQWLHke9cGwpX/AFOiuTnexvYWUWuuXjbW1ha/DXrUlrXS0bb+kNZ2Kb9i4NokIcksWJ1Ytpy1NUlvlvDiBj8SI8TKEEhACuQBbTQfKrk3s26mCwsk7EZrWRfeY+qP5nwFUNu/gVxc7pK0gLK750AaxUF2JTiRodF1uacwW/KV40lct3xjadrX/WLF/wD1Tf6jVINwdsYmXHxK+IldLSFlLkggRMdR52qP7S2MYoxMkscsTNlDqbEMBfK0bWYG2tSn0SbPLzyzW0VBGPOQjN+Sqxp6bl8pxACUi4+aASVdMA7q+Q/aitlFfOq0kG2sKskTBhdbEMOqsMrfQ3+Vc6bSwkuCxDxZmWSI2DqSLjkwI5Ea101Vb+kvdIzIJYlvLEDlA4yJxKfEvFeoJHKn8GcMdwu6FJ5cJe3iHUKM4zCYRYmykytil+6B+9llYiyyXsGis9wV1zWqP47BzbNxEZWZO2TX7sk5D0a4FwQfI60h2VtSSAt2ZCM4ymTLdkF+9kPInnbWphj8HhpimEiRQzsoRkaN8kSsTJO8o7wZlFyj8KpbjNHYPnngSepBY0Qpzuf6QIMWBHKVhn4ZSbK5/Ax/bjUzBrm/beyAG7TDKz4ZwxR9SSsdldmFrqMx56VnsrbGPWNzBNP2cQu5BJCDkTfgKTkwGu9UZr8FMMzHN9Lxf8Lo2mXeLefD4JC00gzezGDdm8l/mdKoqbfDHOMrYuUg8g1v2pNgtkYjEyqoVi0tyHkNgwXVjnbjYa6XOlY36dW5HaQ7OvTG7Sve7eiXHzdo/dRdEjHBR18WPM087ubFURP3HGMjN7K5WWPNl7J0QHK0dmZmJueWl6w3f2PHkheMl5pGkVZtHiSRb5I3iK+pIuuY+94Uz7wbZjxCQFYeyliUoxDXUr7IXmALmwJ0BtqALO9fbZoDzzy1vj637JWG8u05pZTFJMJRC5CsqqAxvbN3RqTbib1cPo42EcNhkVhZ/Xfwdxov+VLDzY1X3o23XM8q4l1vGh+7U8JHHP4E4nqQBV3QRBVCj8+pOpPzpLOlAAib/aaxIySZHd1soooqWn0VrniDCx/7HQg9a2UUIVX787gdqxmgssp4jRVlPW/BHPjZT4VWsM02EeSMr2bOjRyK665W0OnH5iumWUEWIuDyph25utDiVyyRq4HANcFfhlHeHlqPCqMGdwjhk2ElNiBx4maKprbO2Y1wsODw75wqWlmAZc93Z8gDWOW7XPUgdKdN25sOmFOF7YdriopmcCxW5jZYkaS4sVy5rdWpx2v6LbXMMrL+GVcw/wBRL/UCo7P6PsaDZUik8VmT9mKmnQ+F7aDq7pUtlY6y2+ycJAo2erEQrG+DBU9wOcQsxUED1zcC1+Fga37a28EjjxAlLPMYcRDHYns2S8cwzeqActio601NuTtFwiPGoWMELmmisoJzG1mJ1JvTps30ZTPbtZ1sPZiDSHyzGyD86wmEbc4dV0DKdBqiEu02EkpgLwpMT92rHgT6unHjapRuhuBJOyyYhWSM6iLg7jx9xPE6nlVg7vbhwYYhlTvj/wAjkO4+EeovyBPjUthhCCwHmeJPmTqTS02eKqP/AFesWHu5En2bgFiUAACwsABYKBwVRyA+vGllFFTCb2VQApFFFFYhFFFFCEUUUUIRWLRg8QD8qKKELwRL7o/Ks6KKEIooooQiiiihCKKKKE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5" name="AutoShape 6" descr="data:image/jpeg;base64,/9j/4AAQSkZJRgABAQAAAQABAAD/2wCEAAkGBxQSERQRExIVFRQSFyAaGRQYGB0bIBgfHRshGBodHhUdKCogJB4lJRceITElJjAsLy4uHSczOD8wOigyLysBCgoKDg0OGxAQGywkICYtMi40NDcwLDQ0NzUsNCw0NjQ0NCwvNC43NTQwLCwrMCwyNy80LCwsLTQsLDcsNSwsNP/AABEIAGIAYgMBIgACEQEDEQH/xAAcAAABBAMBAAAAAAAAAAAAAAAABAUGBwIDCAH/xABAEAACAQIDBQQHBgIKAwAAAAABAgMAEQQSIQUGMUFREyJhcQcyQlJygaEUI2KRkrGywRUWMzRzgpOi0eFDU1T/xAAaAQADAQEBAQAAAAAAAAAAAAAABAUBAgMG/8QAKREAAQQCAAUDBAMAAAAAAAAAAQACAxEEIRITMUHwIiMyBVFhsXGBkf/aAAwDAQACEQMRAD8AvGiivCaEL2k0+MVbjiQLkDl4k8APOo1vdvnFhE1JLMLrGpszjrf2E/EdTyFU5t/eafF6SNljvcQpoo8x7R8TencfCfLs6CVmymx66lW5tf0h4aEkdqrEezEO0P6tEB+ZqN4n0srfuYeVh1aVU+iof3qrqDVJmBCOu0g7NkPTS6X2UxmgimzOnaIGy5gbXF7XI1pUY5BwcN4MLf7l/wCDSPdX+5Yb/CX+EU61DfpxCrt2Akv2y39opTxOq/q/5tSqsJXCgliAOZJsPrSKEj1oHV1HGMMCP8pHA+HDyrKtanCitcEwcXHkRzB5gjrWyuVqKKKKEIqI797zrhISbBmJKoh4Ow43/AlwT1JAqTY6bKuhAJ0BPLqT4AXPyrnfe7bf2vEtIL9mndiB90c/NvWPnTuFj819noErlTctuupTZjsY80jSyMXdzdmPOtFFAFXgKUYkkorwmrI3Y9HSWWbaEgiDarBmCsfiY8OPAa1YeAwGzoV+7XDKvC90OvxHnSUucxhpotNx4bnC3Gkr3U/uWG/wl/hFLcbMygBBd2NlB4DxPgOP0514MXEt17SMZFuRmAyr1I5Csvtkf/sT1c3rD1fe+HxqIbLrpVhoUkkexYyc8o7Z/fkANvhU6KPKvZ9iQNr2Sow4OgyMPJ1sa3/0jDZW7WPK/qnOtm8jfWti4tC3ZiRC49jML9fV40W/8opqaMPLJFKY5DnYLmDgW7VBobgadolxw4jpfR7RgQCNQeBpBtRe/hmtqJbDyMbg/TX5Vvw4yOY+R7y+HvD89fn4UO2LQNaSqiiiuF0oZ6TdqdjhJbGxKiMeclwfyVT+qqIq0/TPiDkhTk8zt+hEUfxmqsq/gMqK/uo2a65K+yKsz0Q7rCQnHSrdUa0QPNhxf5cB436VWZrpTdTBCHBYeIezGt/Mi5+prn6hKWR0O66wow59nso56R9hfa5cCghZ7zWeQAkJHoXBPAX/AJVBU3enniniXBPEsImlsYiLvcCNEPtHKvK971eVe1Njy3MaGgdFQfAHElVMNgYn+jpGeJ2xW0JERgEN44gQBmHId25v1HSmZd3MWrhpsPNLDh5EgZFjN5IUYsMq80Nhe3Wryorpua4XoLk4wNbVC43dTGHMPsriNc0gjCFsgmYAqgGhdVCkgcLeFO2627U74yJzh50MWIEjYiVShMaLZUAOpLW16CrkorXZzy2qWDFaDdpJLhy0qMfViBK+LMMt/kCR869x2mV/cYfke630N/lSqtOMW8bjqp/akwdhM0t1FYRNdQeoFFcrVU/pojNsO3JZJR+pY2H7Gqwq6/S1s8yYR2A1jKyj5Xjf8gymqm2Jsvt+17zDsomcKq5mcjQAL5nXoKvYUg5Avso+XGTNrumw10zsaQTYOIjUPCvA24rbiKpLeHZWFhieMDJiIViN2kJaVpBmkHZWsoTqPI8anXof3hEkBwbn7yHVPxIenipNvK1eOd7kQe3sV64ntyFh7p3TYOJDJaSwBAc5ySykRhx1uMj2+KscXg8QcRIoxC695E7SzJdms2Xmo0NudyOVTCmTae7izuztI4D8UFrEhct9R0t8xU5stn1fpPGOhpNezcLNFIDJiEyrcEmXh3WYgoeffU+S3514+xMU2gcoMqj+0ZtQWLHke9cGwpX/AFOiuTnexvYWUWuuXjbW1ha/DXrUlrXS0bb+kNZ2Kb9i4NokIcksWJ1Ytpy1NUlvlvDiBj8SI8TKEEhACuQBbTQfKrk3s26mCwsk7EZrWRfeY+qP5nwFUNu/gVxc7pK0gLK750AaxUF2JTiRodF1uacwW/KV40lct3xjadrX/WLF/wD1Tf6jVINwdsYmXHxK+IldLSFlLkggRMdR52qP7S2MYoxMkscsTNlDqbEMBfK0bWYG2tSn0SbPLzyzW0VBGPOQjN+Sqxp6bl8pxACUi4+aASVdMA7q+Q/aitlFfOq0kG2sKskTBhdbEMOqsMrfQ3+Vc6bSwkuCxDxZmWSI2DqSLjkwI5Ea101Vb+kvdIzIJYlvLEDlA4yJxKfEvFeoJHKn8GcMdwu6FJ5cJe3iHUKM4zCYRYmykytil+6B+9llYiyyXsGis9wV1zWqP47BzbNxEZWZO2TX7sk5D0a4FwQfI60h2VtSSAt2ZCM4ymTLdkF+9kPInnbWphj8HhpimEiRQzsoRkaN8kSsTJO8o7wZlFyj8KpbjNHYPnngSepBY0Qpzuf6QIMWBHKVhn4ZSbK5/Ax/bjUzBrm/beyAG7TDKz4ZwxR9SSsdldmFrqMx56VnsrbGPWNzBNP2cQu5BJCDkTfgKTkwGu9UZr8FMMzHN9Lxf8Lo2mXeLefD4JC00gzezGDdm8l/mdKoqbfDHOMrYuUg8g1v2pNgtkYjEyqoVi0tyHkNgwXVjnbjYa6XOlY36dW5HaQ7OvTG7Sve7eiXHzdo/dRdEjHBR18WPM087ubFURP3HGMjN7K5WWPNl7J0QHK0dmZmJueWl6w3f2PHkheMl5pGkVZtHiSRb5I3iK+pIuuY+94Uz7wbZjxCQFYeyliUoxDXUr7IXmALmwJ0BtqALO9fbZoDzzy1vj637JWG8u05pZTFJMJRC5CsqqAxvbN3RqTbib1cPo42EcNhkVhZ/Xfwdxov+VLDzY1X3o23XM8q4l1vGh+7U8JHHP4E4nqQBV3QRBVCj8+pOpPzpLOlAAib/aaxIySZHd1soooqWn0VrniDCx/7HQg9a2UUIVX787gdqxmgssp4jRVlPW/BHPjZT4VWsM02EeSMr2bOjRyK665W0OnH5iumWUEWIuDyph25utDiVyyRq4HANcFfhlHeHlqPCqMGdwjhk2ElNiBx4maKprbO2Y1wsODw75wqWlmAZc93Z8gDWOW7XPUgdKdN25sOmFOF7YdriopmcCxW5jZYkaS4sVy5rdWpx2v6LbXMMrL+GVcw/wBRL/UCo7P6PsaDZUik8VmT9mKmnQ+F7aDq7pUtlY6y2+ycJAo2erEQrG+DBU9wOcQsxUED1zcC1+Fga37a28EjjxAlLPMYcRDHYns2S8cwzeqActio601NuTtFwiPGoWMELmmisoJzG1mJ1JvTps30ZTPbtZ1sPZiDSHyzGyD86wmEbc4dV0DKdBqiEu02EkpgLwpMT92rHgT6unHjapRuhuBJOyyYhWSM6iLg7jx9xPE6nlVg7vbhwYYhlTvj/wAjkO4+EeovyBPjUthhCCwHmeJPmTqTS02eKqP/AFesWHu5En2bgFiUAACwsABYKBwVRyA+vGllFFTCb2VQApFFFFYhFFFFCEUUUUIRWLRg8QD8qKKELwRL7o/Ks6KKEIooooQiiiihCKKKKEL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grpSp>
        <p:nvGrpSpPr>
          <p:cNvPr id="3" name="Group 2"/>
          <p:cNvGrpSpPr/>
          <p:nvPr/>
        </p:nvGrpSpPr>
        <p:grpSpPr>
          <a:xfrm>
            <a:off x="683568" y="1484784"/>
            <a:ext cx="5688632" cy="1728192"/>
            <a:chOff x="683568" y="1484784"/>
            <a:chExt cx="5688632" cy="1728192"/>
          </a:xfrm>
        </p:grpSpPr>
        <p:sp>
          <p:nvSpPr>
            <p:cNvPr id="6" name="Rectangle 5"/>
            <p:cNvSpPr/>
            <p:nvPr/>
          </p:nvSpPr>
          <p:spPr bwMode="auto">
            <a:xfrm>
              <a:off x="683568" y="1484784"/>
              <a:ext cx="5688632" cy="1728192"/>
            </a:xfrm>
            <a:prstGeom prst="rect">
              <a:avLst/>
            </a:prstGeom>
            <a:noFill/>
            <a:ln w="9525" cap="flat" cmpd="sng" algn="ctr">
              <a:solidFill>
                <a:srgbClr val="0093D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4300" b="0" i="0" u="none" strike="noStrike" cap="none" normalizeH="0" baseline="0">
                <a:ln>
                  <a:noFill/>
                </a:ln>
                <a:solidFill>
                  <a:srgbClr val="0093D0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3730" y="1571308"/>
              <a:ext cx="411630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TÜV </a:t>
              </a:r>
              <a:r>
                <a:rPr lang="de-AT" sz="1400" b="1" dirty="0" err="1">
                  <a:solidFill>
                    <a:schemeClr val="bg2">
                      <a:lumMod val="50000"/>
                    </a:schemeClr>
                  </a:solidFill>
                </a:rPr>
                <a:t>certified</a:t>
              </a:r>
              <a:r>
                <a:rPr lang="de-AT" sz="1400" b="1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according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to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IEC 61508 SIL 2, ISO 13849 PL d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Certifiable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to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ISO 25119 </a:t>
              </a:r>
              <a:r>
                <a:rPr lang="de-AT" sz="1400" dirty="0" err="1">
                  <a:solidFill>
                    <a:schemeClr val="bg2">
                      <a:lumMod val="50000"/>
                    </a:schemeClr>
                  </a:solidFill>
                </a:rPr>
                <a:t>AgPL</a:t>
              </a:r>
              <a:r>
                <a:rPr lang="de-AT" sz="1400" dirty="0">
                  <a:solidFill>
                    <a:schemeClr val="bg2">
                      <a:lumMod val="50000"/>
                    </a:schemeClr>
                  </a:solidFill>
                </a:rPr>
                <a:t> d</a:t>
              </a:r>
            </a:p>
            <a:p>
              <a:pPr marL="171450" indent="-171450">
                <a:buFont typeface="Arial" pitchFamily="34" charset="0"/>
                <a:buChar char="•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</a:rPr>
                <a:t>Hardware metrics (</a:t>
              </a:r>
              <a:r>
                <a:rPr lang="en-US" sz="1400" dirty="0" err="1">
                  <a:solidFill>
                    <a:schemeClr val="bg2">
                      <a:lumMod val="50000"/>
                    </a:schemeClr>
                  </a:solidFill>
                </a:rPr>
                <a:t>MTTFd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</a:rPr>
                <a:t> / DC and PFH/SFF) available for the customer – total value and value per I/O</a:t>
              </a:r>
            </a:p>
            <a:p>
              <a:endParaRPr lang="de-AT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pic>
          <p:nvPicPr>
            <p:cNvPr id="9223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1772816"/>
              <a:ext cx="903218" cy="90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830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35976" y="1340613"/>
            <a:ext cx="8136904" cy="3024491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Production</a:t>
            </a:r>
            <a:r>
              <a:rPr lang="de-AT" dirty="0"/>
              <a:t> Quality &amp; </a:t>
            </a:r>
            <a:br>
              <a:rPr lang="de-AT" dirty="0"/>
            </a:br>
            <a:r>
              <a:rPr lang="de-AT" dirty="0" err="1"/>
              <a:t>Product</a:t>
            </a:r>
            <a:r>
              <a:rPr lang="de-AT" dirty="0"/>
              <a:t> </a:t>
            </a:r>
            <a:r>
              <a:rPr lang="de-AT" dirty="0" err="1"/>
              <a:t>Availability</a:t>
            </a:r>
            <a:endParaRPr lang="de-AT" dirty="0"/>
          </a:p>
        </p:txBody>
      </p:sp>
      <p:sp>
        <p:nvSpPr>
          <p:cNvPr id="14" name="AutoShape 4" descr="data:image/jpeg;base64,/9j/4AAQSkZJRgABAQAAAQABAAD/2wCEAAkGBxQSERQRExIVFRQSFyAaGRQYGB0bIBgfHRshGBodHhUdKCogJB4lJRceITElJjAsLy4uHSczOD8wOigyLysBCgoKDg0OGxAQGywkICYtMi40NDcwLDQ0NzUsNCw0NjQ0NCwvNC43NTQwLCwrMCwyNy80LCwsLTQsLDcsNSwsNP/AABEIAGIAYgMBIgACEQEDEQH/xAAcAAABBAMBAAAAAAAAAAAAAAAABAUGBwIDCAH/xABAEAACAQIDBQQHBgIKAwAAAAABAgMAEQQSIQUGMUFREyJhcQcyQlJygaEUI2KRkrGywRUWMzRzgpOi0eFDU1T/xAAaAQADAQEBAQAAAAAAAAAAAAAABAUBAgMG/8QAKREAAQQCAAUDBAMAAAAAAAAAAQACAxEEIRITMUHwIiMyBVFhsXGBkf/aAAwDAQACEQMRAD8AvGiivCaEL2k0+MVbjiQLkDl4k8APOo1vdvnFhE1JLMLrGpszjrf2E/EdTyFU5t/eafF6SNljvcQpoo8x7R8TencfCfLs6CVmymx66lW5tf0h4aEkdqrEezEO0P6tEB+ZqN4n0srfuYeVh1aVU+iof3qrqDVJmBCOu0g7NkPTS6X2UxmgimzOnaIGy5gbXF7XI1pUY5BwcN4MLf7l/wCDSPdX+5Yb/CX+EU61DfpxCrt2Akv2y39opTxOq/q/5tSqsJXCgliAOZJsPrSKEj1oHV1HGMMCP8pHA+HDyrKtanCitcEwcXHkRzB5gjrWyuVqKKKKEIqI797zrhISbBmJKoh4Ow43/AlwT1JAqTY6bKuhAJ0BPLqT4AXPyrnfe7bf2vEtIL9mndiB90c/NvWPnTuFj819noErlTctuupTZjsY80jSyMXdzdmPOtFFAFXgKUYkkorwmrI3Y9HSWWbaEgiDarBmCsfiY8OPAa1YeAwGzoV+7XDKvC90OvxHnSUucxhpotNx4bnC3Gkr3U/uWG/wl/hFLcbMygBBd2NlB4DxPgOP0514MXEt17SMZFuRmAyr1I5Csvtkf/sT1c3rD1fe+HxqIbLrpVhoUkkexYyc8o7Z/fkANvhU6KPKvZ9iQNr2Sow4OgyMPJ1sa3/0jDZW7WPK/qnOtm8jfWti4tC3ZiRC49jML9fV40W/8opqaMPLJFKY5DnYLmDgW7VBobgadolxw4jpfR7RgQCNQeBpBtRe/hmtqJbDyMbg/TX5Vvw4yOY+R7y+HvD89fn4UO2LQNaSqiiiuF0oZ6TdqdjhJbGxKiMeclwfyVT+qqIq0/TPiDkhTk8zt+hEUfxmqsq/gMqK/uo2a65K+yKsz0Q7rCQnHSrdUa0QPNhxf5cB436VWZrpTdTBCHBYeIezGt/Mi5+prn6hKWR0O66wow59nso56R9hfa5cCghZ7zWeQAkJHoXBPAX/AJVBU3enniniXBPEsImlsYiLvcCNEPtHKvK971eVe1Njy3MaGgdFQfAHElVMNgYn+jpGeJ2xW0JERgEN44gQBmHId25v1HSmZd3MWrhpsPNLDh5EgZFjN5IUYsMq80Nhe3Wryorpua4XoLk4wNbVC43dTGHMPsriNc0gjCFsgmYAqgGhdVCkgcLeFO2627U74yJzh50MWIEjYiVShMaLZUAOpLW16CrkorXZzy2qWDFaDdpJLhy0qMfViBK+LMMt/kCR869x2mV/cYfke630N/lSqtOMW8bjqp/akwdhM0t1FYRNdQeoFFcrVU/pojNsO3JZJR+pY2H7Gqwq6/S1s8yYR2A1jKyj5Xjf8gymqm2Jsvt+17zDsomcKq5mcjQAL5nXoKvYUg5Avso+XGTNrumw10zsaQTYOIjUPCvA24rbiKpLeHZWFhieMDJiIViN2kJaVpBmkHZWsoTqPI8anXof3hEkBwbn7yHVPxIenipNvK1eOd7kQe3sV64ntyFh7p3TYOJDJaSwBAc5ySykRhx1uMj2+KscXg8QcRIoxC695E7SzJdms2Xmo0NudyOVTCmTae7izuztI4D8UFrEhct9R0t8xU5stn1fpPGOhpNezcLNFIDJiEyrcEmXh3WYgoeffU+S3514+xMU2gcoMqj+0ZtQWLHke9cGwpX/AFOiuTnexvYWUWuuXjbW1ha/DXrUlrXS0bb+kNZ2Kb9i4NokIcksWJ1Ytpy1NUlvlvDiBj8SI8TKEEhACuQBbTQfKrk3s26mCwsk7EZrWRfeY+qP5nwFUNu/gVxc7pK0gLK750AaxUF2JTiRodF1uacwW/KV40lct3xjadrX/WLF/wD1Tf6jVINwdsYmXHxK+IldLSFlLkggRMdR52qP7S2MYoxMkscsTNlDqbEMBfK0bWYG2tSn0SbPLzyzW0VBGPOQjN+Sqxp6bl8pxACUi4+aASVdMA7q+Q/aitlFfOq0kG2sKskTBhdbEMOqsMrfQ3+Vc6bSwkuCxDxZmWSI2DqSLjkwI5Ea101Vb+kvdIzIJYlvLEDlA4yJxKfEvFeoJHKn8GcMdwu6FJ5cJe3iHUKM4zCYRYmykytil+6B+9llYiyyXsGis9wV1zWqP47BzbNxEZWZO2TX7sk5D0a4FwQfI60h2VtSSAt2ZCM4ymTLdkF+9kPInnbWphj8HhpimEiRQzsoRkaN8kSsTJO8o7wZlFyj8KpbjNHYPnngSepBY0Qpzuf6QIMWBHKVhn4ZSbK5/Ax/bjUzBrm/beyAG7TDKz4ZwxR9SSsdldmFrqMx56VnsrbGPWNzBNP2cQu5BJCDkTfgKTkwGu9UZr8FMMzHN9Lxf8Lo2mXeLefD4JC00gzezGDdm8l/mdKoqbfDHOMrYuUg8g1v2pNgtkYjEyqoVi0tyHkNgwXVjnbjYa6XOlY36dW5HaQ7OvTG7Sve7eiXHzdo/dRdEjHBR18WPM087ubFURP3HGMjN7K5WWPNl7J0QHK0dmZmJueWl6w3f2PHkheMl5pGkVZtHiSRb5I3iK+pIuuY+94Uz7wbZjxCQFYeyliUoxDXUr7IXmALmwJ0BtqALO9fbZoDzzy1vj637JWG8u05pZTFJMJRC5CsqqAxvbN3RqTbib1cPo42EcNhkVhZ/Xfwdxov+VLDzY1X3o23XM8q4l1vGh+7U8JHHP4E4nqQBV3QRBVCj8+pOpPzpLOlAAib/aaxIySZHd1soooqWn0VrniDCx/7HQg9a2UUIVX787gdqxmgssp4jRVlPW/BHPjZT4VWsM02EeSMr2bOjRyK665W0OnH5iumWUEWIuDyph25utDiVyyRq4HANcFfhlHeHlqPCqMGdwjhk2ElNiBx4maKprbO2Y1wsODw75wqWlmAZc93Z8gDWOW7XPUgdKdN25sOmFOF7YdriopmcCxW5jZYkaS4sVy5rdWpx2v6LbXMMrL+GVcw/wBRL/UCo7P6PsaDZUik8VmT9mKmnQ+F7aDq7pUtlY6y2+ycJAo2erEQrG+DBU9wOcQsxUED1zcC1+Fga37a28EjjxAlLPMYcRDHYns2S8cwzeqActio601NuTtFwiPGoWMELmmisoJzG1mJ1JvTps30ZTPbtZ1sPZiDSHyzGyD86wmEbc4dV0DKdBqiEu02EkpgLwpMT92rHgT6unHjapRuhuBJOyyYhWSM6iLg7jx9xPE6nlVg7vbhwYYhlTvj/wAjkO4+EeovyBPjUthhCCwHmeJPmTqTS02eKqP/AFesWHu5En2bgFiUAACwsABYKBwVRyA+vGllFFTCb2VQApFFFFYhFFFFCEUUUUIRWLRg8QD8qKKELwRL7o/Ks6KKEIooooQiiiihCKKKKE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5" name="AutoShape 6" descr="data:image/jpeg;base64,/9j/4AAQSkZJRgABAQAAAQABAAD/2wCEAAkGBxQSERQRExIVFRQSFyAaGRQYGB0bIBgfHRshGBodHhUdKCogJB4lJRceITElJjAsLy4uHSczOD8wOigyLysBCgoKDg0OGxAQGywkICYtMi40NDcwLDQ0NzUsNCw0NjQ0NCwvNC43NTQwLCwrMCwyNy80LCwsLTQsLDcsNSwsNP/AABEIAGIAYgMBIgACEQEDEQH/xAAcAAABBAMBAAAAAAAAAAAAAAAABAUGBwIDCAH/xABAEAACAQIDBQQHBgIKAwAAAAABAgMAEQQSIQUGMUFREyJhcQcyQlJygaEUI2KRkrGywRUWMzRzgpOi0eFDU1T/xAAaAQADAQEBAQAAAAAAAAAAAAAABAUBAgMG/8QAKREAAQQCAAUDBAMAAAAAAAAAAQACAxEEIRITMUHwIiMyBVFhsXGBkf/aAAwDAQACEQMRAD8AvGiivCaEL2k0+MVbjiQLkDl4k8APOo1vdvnFhE1JLMLrGpszjrf2E/EdTyFU5t/eafF6SNljvcQpoo8x7R8TencfCfLs6CVmymx66lW5tf0h4aEkdqrEezEO0P6tEB+ZqN4n0srfuYeVh1aVU+iof3qrqDVJmBCOu0g7NkPTS6X2UxmgimzOnaIGy5gbXF7XI1pUY5BwcN4MLf7l/wCDSPdX+5Yb/CX+EU61DfpxCrt2Akv2y39opTxOq/q/5tSqsJXCgliAOZJsPrSKEj1oHV1HGMMCP8pHA+HDyrKtanCitcEwcXHkRzB5gjrWyuVqKKKKEIqI797zrhISbBmJKoh4Ow43/AlwT1JAqTY6bKuhAJ0BPLqT4AXPyrnfe7bf2vEtIL9mndiB90c/NvWPnTuFj819noErlTctuupTZjsY80jSyMXdzdmPOtFFAFXgKUYkkorwmrI3Y9HSWWbaEgiDarBmCsfiY8OPAa1YeAwGzoV+7XDKvC90OvxHnSUucxhpotNx4bnC3Gkr3U/uWG/wl/hFLcbMygBBd2NlB4DxPgOP0514MXEt17SMZFuRmAyr1I5Csvtkf/sT1c3rD1fe+HxqIbLrpVhoUkkexYyc8o7Z/fkANvhU6KPKvZ9iQNr2Sow4OgyMPJ1sa3/0jDZW7WPK/qnOtm8jfWti4tC3ZiRC49jML9fV40W/8opqaMPLJFKY5DnYLmDgW7VBobgadolxw4jpfR7RgQCNQeBpBtRe/hmtqJbDyMbg/TX5Vvw4yOY+R7y+HvD89fn4UO2LQNaSqiiiuF0oZ6TdqdjhJbGxKiMeclwfyVT+qqIq0/TPiDkhTk8zt+hEUfxmqsq/gMqK/uo2a65K+yKsz0Q7rCQnHSrdUa0QPNhxf5cB436VWZrpTdTBCHBYeIezGt/Mi5+prn6hKWR0O66wow59nso56R9hfa5cCghZ7zWeQAkJHoXBPAX/AJVBU3enniniXBPEsImlsYiLvcCNEPtHKvK971eVe1Njy3MaGgdFQfAHElVMNgYn+jpGeJ2xW0JERgEN44gQBmHId25v1HSmZd3MWrhpsPNLDh5EgZFjN5IUYsMq80Nhe3Wryorpua4XoLk4wNbVC43dTGHMPsriNc0gjCFsgmYAqgGhdVCkgcLeFO2627U74yJzh50MWIEjYiVShMaLZUAOpLW16CrkorXZzy2qWDFaDdpJLhy0qMfViBK+LMMt/kCR869x2mV/cYfke630N/lSqtOMW8bjqp/akwdhM0t1FYRNdQeoFFcrVU/pojNsO3JZJR+pY2H7Gqwq6/S1s8yYR2A1jKyj5Xjf8gymqm2Jsvt+17zDsomcKq5mcjQAL5nXoKvYUg5Avso+XGTNrumw10zsaQTYOIjUPCvA24rbiKpLeHZWFhieMDJiIViN2kJaVpBmkHZWsoTqPI8anXof3hEkBwbn7yHVPxIenipNvK1eOd7kQe3sV64ntyFh7p3TYOJDJaSwBAc5ySykRhx1uMj2+KscXg8QcRIoxC695E7SzJdms2Xmo0NudyOVTCmTae7izuztI4D8UFrEhct9R0t8xU5stn1fpPGOhpNezcLNFIDJiEyrcEmXh3WYgoeffU+S3514+xMU2gcoMqj+0ZtQWLHke9cGwpX/AFOiuTnexvYWUWuuXjbW1ha/DXrUlrXS0bb+kNZ2Kb9i4NokIcksWJ1Ytpy1NUlvlvDiBj8SI8TKEEhACuQBbTQfKrk3s26mCwsk7EZrWRfeY+qP5nwFUNu/gVxc7pK0gLK750AaxUF2JTiRodF1uacwW/KV40lct3xjadrX/WLF/wD1Tf6jVINwdsYmXHxK+IldLSFlLkggRMdR52qP7S2MYoxMkscsTNlDqbEMBfK0bWYG2tSn0SbPLzyzW0VBGPOQjN+Sqxp6bl8pxACUi4+aASVdMA7q+Q/aitlFfOq0kG2sKskTBhdbEMOqsMrfQ3+Vc6bSwkuCxDxZmWSI2DqSLjkwI5Ea101Vb+kvdIzIJYlvLEDlA4yJxKfEvFeoJHKn8GcMdwu6FJ5cJe3iHUKM4zCYRYmykytil+6B+9llYiyyXsGis9wV1zWqP47BzbNxEZWZO2TX7sk5D0a4FwQfI60h2VtSSAt2ZCM4ymTLdkF+9kPInnbWphj8HhpimEiRQzsoRkaN8kSsTJO8o7wZlFyj8KpbjNHYPnngSepBY0Qpzuf6QIMWBHKVhn4ZSbK5/Ax/bjUzBrm/beyAG7TDKz4ZwxR9SSsdldmFrqMx56VnsrbGPWNzBNP2cQu5BJCDkTfgKTkwGu9UZr8FMMzHN9Lxf8Lo2mXeLefD4JC00gzezGDdm8l/mdKoqbfDHOMrYuUg8g1v2pNgtkYjEyqoVi0tyHkNgwXVjnbjYa6XOlY36dW5HaQ7OvTG7Sve7eiXHzdo/dRdEjHBR18WPM087ubFURP3HGMjN7K5WWPNl7J0QHK0dmZmJueWl6w3f2PHkheMl5pGkVZtHiSRb5I3iK+pIuuY+94Uz7wbZjxCQFYeyliUoxDXUr7IXmALmwJ0BtqALO9fbZoDzzy1vj637JWG8u05pZTFJMJRC5CsqqAxvbN3RqTbib1cPo42EcNhkVhZ/Xfwdxov+VLDzY1X3o23XM8q4l1vGh+7U8JHHP4E4nqQBV3QRBVCj8+pOpPzpLOlAAib/aaxIySZHd1soooqWn0VrniDCx/7HQg9a2UUIVX787gdqxmgssp4jRVlPW/BHPjZT4VWsM02EeSMr2bOjRyK665W0OnH5iumWUEWIuDyph25utDiVyyRq4HANcFfhlHeHlqPCqMGdwjhk2ElNiBx4maKprbO2Y1wsODw75wqWlmAZc93Z8gDWOW7XPUgdKdN25sOmFOF7YdriopmcCxW5jZYkaS4sVy5rdWpx2v6LbXMMrL+GVcw/wBRL/UCo7P6PsaDZUik8VmT9mKmnQ+F7aDq7pUtlY6y2+ycJAo2erEQrG+DBU9wOcQsxUED1zcC1+Fga37a28EjjxAlLPMYcRDHYns2S8cwzeqActio601NuTtFwiPGoWMELmmisoJzG1mJ1JvTps30ZTPbtZ1sPZiDSHyzGyD86wmEbc4dV0DKdBqiEu02EkpgLwpMT92rHgT6unHjapRuhuBJOyyYhWSM6iLg7jx9xPE6nlVg7vbhwYYhlTvj/wAjkO4+EeovyBPjUthhCCwHmeJPmTqTS02eKqP/AFesWHu5En2bgFiUAACwsABYKBwVRyA+vGllFFTCb2VQApFFFFYhFFFFCEUUUUIRWLRg8QD8qKKELwRL7o/Ks6KKEIooooQiiiihCKKKKEL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6" name="Rectangle 5"/>
          <p:cNvSpPr/>
          <p:nvPr/>
        </p:nvSpPr>
        <p:spPr bwMode="auto">
          <a:xfrm>
            <a:off x="683568" y="1484784"/>
            <a:ext cx="5688632" cy="2736304"/>
          </a:xfrm>
          <a:prstGeom prst="rect">
            <a:avLst/>
          </a:prstGeom>
          <a:noFill/>
          <a:ln w="9525" cap="flat" cmpd="sng" algn="ctr">
            <a:solidFill>
              <a:srgbClr val="0093D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4300" b="0" i="0" u="none" strike="noStrike" cap="none" normalizeH="0" baseline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3730" y="1571308"/>
            <a:ext cx="534043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dirty="0" err="1">
                <a:solidFill>
                  <a:schemeClr val="bg2">
                    <a:lumMod val="50000"/>
                  </a:schemeClr>
                </a:solidFill>
              </a:rPr>
              <a:t>Production</a:t>
            </a:r>
            <a:r>
              <a:rPr lang="de-AT" sz="1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b="1" dirty="0" err="1">
                <a:solidFill>
                  <a:schemeClr val="bg2">
                    <a:lumMod val="50000"/>
                  </a:schemeClr>
                </a:solidFill>
              </a:rPr>
              <a:t>Parnter</a:t>
            </a:r>
            <a:r>
              <a:rPr lang="de-AT" sz="1400" b="1" dirty="0">
                <a:solidFill>
                  <a:schemeClr val="bg2">
                    <a:lumMod val="50000"/>
                  </a:schemeClr>
                </a:solidFill>
              </a:rPr>
              <a:t> Continental </a:t>
            </a:r>
            <a:r>
              <a:rPr lang="de-AT" sz="1400" b="1" dirty="0" err="1">
                <a:solidFill>
                  <a:schemeClr val="bg2">
                    <a:lumMod val="50000"/>
                  </a:schemeClr>
                </a:solidFill>
              </a:rPr>
              <a:t>ensures</a:t>
            </a:r>
            <a:endParaRPr lang="de-AT" sz="1400" b="1" dirty="0">
              <a:solidFill>
                <a:schemeClr val="bg2">
                  <a:lumMod val="50000"/>
                </a:schemeClr>
              </a:solidFill>
            </a:endParaRPr>
          </a:p>
          <a:p>
            <a:endParaRPr lang="de-AT" sz="600" b="1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Production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quality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according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automotive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standards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high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volumes</a:t>
            </a:r>
            <a:endParaRPr lang="de-AT" sz="1400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endParaRPr lang="de-AT" sz="1400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Electronic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components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are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used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out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database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qualified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components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whenever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feasible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; high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quality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availability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guaranteed</a:t>
            </a:r>
            <a:endParaRPr lang="de-AT" sz="1400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endParaRPr lang="de-AT" sz="1400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Second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source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components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majority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components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, 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guarantees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high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product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availability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in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case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component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shortage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or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component</a:t>
            </a: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400" dirty="0" err="1">
                <a:solidFill>
                  <a:schemeClr val="bg2">
                    <a:lumMod val="50000"/>
                  </a:schemeClr>
                </a:solidFill>
              </a:rPr>
              <a:t>obsolescence</a:t>
            </a:r>
            <a:endParaRPr lang="de-AT" sz="1400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endParaRPr lang="de-AT" sz="1400" dirty="0">
              <a:solidFill>
                <a:schemeClr val="bg2">
                  <a:lumMod val="50000"/>
                </a:schemeClr>
              </a:solidFill>
            </a:endParaRPr>
          </a:p>
          <a:p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AutoShape 2" descr="Bildergebnis für continental log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7" name="AutoShape 4" descr="Bildergebnis für continental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8" name="AutoShape 6" descr="Bildergebnis für continental logo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60" y="2185542"/>
            <a:ext cx="1799880" cy="1295914"/>
          </a:xfrm>
          <a:prstGeom prst="rect">
            <a:avLst/>
          </a:prstGeom>
        </p:spPr>
      </p:pic>
      <p:pic>
        <p:nvPicPr>
          <p:cNvPr id="1032" name="Picture 8" descr="Datei:Continental-Logo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212" y="1550523"/>
            <a:ext cx="2015904" cy="55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716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35976" y="1332638"/>
            <a:ext cx="8136904" cy="499711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4427984" y="4365501"/>
            <a:ext cx="3678237" cy="179980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sz="1200" b="1">
              <a:cs typeface="Arial" pitchFamily="34" charset="0"/>
            </a:endParaRPr>
          </a:p>
        </p:txBody>
      </p: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22" t="29274" r="35652" b="63506"/>
          <a:stretch>
            <a:fillRect/>
          </a:stretch>
        </p:blipFill>
        <p:spPr bwMode="ltGray">
          <a:xfrm>
            <a:off x="4712345" y="4715226"/>
            <a:ext cx="1624013" cy="687730"/>
          </a:xfrm>
          <a:prstGeom prst="rect">
            <a:avLst/>
          </a:prstGeom>
          <a:noFill/>
          <a:ln w="9525" algn="ctr">
            <a:solidFill>
              <a:srgbClr val="0093D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ltGray">
          <a:xfrm>
            <a:off x="4712345" y="5494878"/>
            <a:ext cx="3748087" cy="575542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177800" indent="-177800" eaLnBrk="0" hangingPunct="0"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1pPr>
            <a:lvl2pPr eaLnBrk="0" hangingPunct="0"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2pPr>
            <a:lvl3pPr eaLnBrk="0" hangingPunct="0"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3pPr>
            <a:lvl4pPr eaLnBrk="0" hangingPunct="0"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4pPr>
            <a:lvl5pPr eaLnBrk="0" hangingPunct="0"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  <a:defRPr sz="4300">
                <a:solidFill>
                  <a:srgbClr val="0093D0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Several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measures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to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avoid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Common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Cause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Failures</a:t>
            </a:r>
            <a:endParaRPr lang="de-AT" sz="1100" dirty="0">
              <a:solidFill>
                <a:srgbClr val="42535D"/>
              </a:solidFill>
              <a:latin typeface="+mj-lt"/>
              <a:ea typeface="MS PGothic" pitchFamily="34" charset="-128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Cores 100um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separated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with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power ring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One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core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flipped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and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rotated</a:t>
            </a:r>
            <a:r>
              <a: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 in </a:t>
            </a:r>
            <a:r>
              <a:rPr lang="de-AT" sz="1100" dirty="0" err="1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rPr>
              <a:t>orientation</a:t>
            </a:r>
            <a:endParaRPr lang="de-AT" sz="1100" dirty="0">
              <a:solidFill>
                <a:srgbClr val="42535D"/>
              </a:solidFill>
              <a:latin typeface="+mj-lt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br>
              <a:rPr lang="de-AT" b="1" dirty="0"/>
            </a:br>
            <a:r>
              <a:rPr lang="de-AT" dirty="0" err="1"/>
              <a:t>Safety</a:t>
            </a:r>
            <a:endParaRPr lang="de-AT" dirty="0"/>
          </a:p>
        </p:txBody>
      </p:sp>
      <p:pic>
        <p:nvPicPr>
          <p:cNvPr id="5" name="Picture 7" descr="Safe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21" y="1446206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ltGray">
          <a:xfrm>
            <a:off x="668896" y="1547356"/>
            <a:ext cx="4407160" cy="239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500">
                <a:solidFill>
                  <a:srgbClr val="414141"/>
                </a:solidFill>
                <a:latin typeface="+mn-lt"/>
                <a:ea typeface="+mn-ea"/>
                <a:cs typeface="+mn-cs"/>
              </a:defRPr>
            </a:lvl1pPr>
            <a:lvl2pPr marL="357188" indent="-1778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sz="2300">
                <a:solidFill>
                  <a:srgbClr val="414141"/>
                </a:solidFill>
                <a:latin typeface="+mn-lt"/>
              </a:defRPr>
            </a:lvl2pPr>
            <a:lvl3pPr marL="709613" indent="-173038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14141"/>
                </a:solidFill>
                <a:latin typeface="+mn-lt"/>
              </a:defRPr>
            </a:lvl3pPr>
            <a:lvl4pPr marL="1079500" indent="-1841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700">
                <a:solidFill>
                  <a:srgbClr val="414141"/>
                </a:solidFill>
                <a:latin typeface="+mn-lt"/>
              </a:defRPr>
            </a:lvl4pPr>
            <a:lvl5pPr marL="1441450" indent="-1825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5pPr>
            <a:lvl6pPr marL="1898650" indent="-1825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6pPr>
            <a:lvl7pPr marL="2355850" indent="-1825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7pPr>
            <a:lvl8pPr marL="2813050" indent="-1825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8pPr>
            <a:lvl9pPr marL="3270250" indent="-182563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9pPr>
          </a:lstStyle>
          <a:p>
            <a:pPr defTabSz="901700">
              <a:lnSpc>
                <a:spcPct val="90000"/>
              </a:lnSpc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CPU dedicated for safety applications</a:t>
            </a:r>
          </a:p>
          <a:p>
            <a:pPr marL="285750" indent="-285750" defTabSz="9017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TMS570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 Dual Core lockstep CPU </a:t>
            </a:r>
            <a:endParaRPr lang="en-US" sz="1600" b="1" kern="1200" dirty="0">
              <a:solidFill>
                <a:schemeClr val="bg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marL="285750" lvl="2" indent="-285750" defTabSz="901700">
              <a:lnSpc>
                <a:spcPct val="90000"/>
              </a:lnSpc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+mn-ea"/>
                <a:cs typeface="Arial" charset="0"/>
              </a:rPr>
              <a:t>Plus </a:t>
            </a:r>
            <a:r>
              <a:rPr lang="en-US" sz="1600" b="1" kern="12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+mn-ea"/>
                <a:cs typeface="Arial" charset="0"/>
              </a:rPr>
              <a:t>Safety Companion</a:t>
            </a:r>
          </a:p>
          <a:p>
            <a:pPr marL="285750" lvl="2" indent="-285750" defTabSz="901700">
              <a:lnSpc>
                <a:spcPct val="90000"/>
              </a:lnSpc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+mn-ea"/>
                <a:cs typeface="Arial" charset="0"/>
              </a:rPr>
              <a:t>Designed for applications up to </a:t>
            </a:r>
            <a:b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+mn-ea"/>
                <a:cs typeface="Arial" charset="0"/>
              </a:rPr>
            </a:b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+mn-ea"/>
                <a:cs typeface="Arial" charset="0"/>
              </a:rPr>
              <a:t>ASIL D / SIL 3  </a:t>
            </a:r>
          </a:p>
          <a:p>
            <a:pPr marL="481013" lvl="1" indent="-290513" defTabSz="901700">
              <a:lnSpc>
                <a:spcPct val="90000"/>
              </a:lnSpc>
              <a:buFontTx/>
              <a:buNone/>
            </a:pPr>
            <a:endParaRPr lang="en-US" sz="1400" kern="1200" dirty="0">
              <a:solidFill>
                <a:schemeClr val="bg2">
                  <a:lumMod val="50000"/>
                </a:schemeClr>
              </a:solidFill>
              <a:latin typeface="Arial" charset="0"/>
              <a:ea typeface="+mn-ea"/>
              <a:cs typeface="Arial" charset="0"/>
            </a:endParaRPr>
          </a:p>
          <a:p>
            <a:pPr marL="481013" lvl="1" indent="-290513" defTabSz="901700">
              <a:lnSpc>
                <a:spcPct val="90000"/>
              </a:lnSpc>
              <a:buFontTx/>
              <a:buNone/>
            </a:pPr>
            <a:endParaRPr lang="en-US" sz="1700" kern="0" dirty="0">
              <a:solidFill>
                <a:schemeClr val="bg2">
                  <a:lumMod val="50000"/>
                </a:schemeClr>
              </a:solidFill>
            </a:endParaRPr>
          </a:p>
          <a:p>
            <a:pPr marL="481013" lvl="1" indent="-290513" defTabSz="901700">
              <a:lnSpc>
                <a:spcPct val="90000"/>
              </a:lnSpc>
            </a:pPr>
            <a:endParaRPr lang="en-US" sz="1700" kern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345" y="2204579"/>
            <a:ext cx="2049552" cy="218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26153" y="3225392"/>
            <a:ext cx="3978275" cy="2667000"/>
            <a:chOff x="5060950" y="1381124"/>
            <a:chExt cx="3978275" cy="2667000"/>
          </a:xfrm>
        </p:grpSpPr>
        <p:sp>
          <p:nvSpPr>
            <p:cNvPr id="11" name="Rectangle 3"/>
            <p:cNvSpPr>
              <a:spLocks noChangeArrowheads="1"/>
            </p:cNvSpPr>
            <p:nvPr/>
          </p:nvSpPr>
          <p:spPr bwMode="auto">
            <a:xfrm>
              <a:off x="5060950" y="1381124"/>
              <a:ext cx="3678238" cy="2667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1200" b="1">
                <a:cs typeface="Arial" pitchFamily="34" charset="0"/>
              </a:endParaRPr>
            </a:p>
          </p:txBody>
        </p:sp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71" t="33890" r="22769" b="30455"/>
            <a:stretch>
              <a:fillRect/>
            </a:stretch>
          </p:blipFill>
          <p:spPr bwMode="auto">
            <a:xfrm>
              <a:off x="5421878" y="1440716"/>
              <a:ext cx="3217863" cy="2128838"/>
            </a:xfrm>
            <a:prstGeom prst="rect">
              <a:avLst/>
            </a:prstGeom>
            <a:noFill/>
            <a:ln w="9525">
              <a:solidFill>
                <a:srgbClr val="0093D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ltGray">
            <a:xfrm>
              <a:off x="5383213" y="3638550"/>
              <a:ext cx="3656012" cy="369888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marL="177800" indent="-177800" eaLnBrk="0" hangingPunct="0"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1pPr>
              <a:lvl2pPr eaLnBrk="0" hangingPunct="0"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2pPr>
              <a:lvl3pPr eaLnBrk="0" hangingPunct="0"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3pPr>
              <a:lvl4pPr eaLnBrk="0" hangingPunct="0"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4pPr>
              <a:lvl5pPr eaLnBrk="0" hangingPunct="0"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 sz="4300">
                  <a:solidFill>
                    <a:srgbClr val="0093D0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Two</a:t>
              </a: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  ARM Cores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with</a:t>
              </a: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 1.5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cycle</a:t>
              </a: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delay</a:t>
              </a:r>
              <a:endPara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endParaRPr>
            </a:p>
            <a:p>
              <a:pPr>
                <a:spcBef>
                  <a:spcPct val="20000"/>
                </a:spcBef>
                <a:buFontTx/>
                <a:buChar char="•"/>
              </a:pP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Outputs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of</a:t>
              </a: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both</a:t>
              </a: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 CPUs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are</a:t>
              </a:r>
              <a:r>
                <a:rPr lang="de-AT" sz="1100" dirty="0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 </a:t>
              </a:r>
              <a:r>
                <a:rPr lang="de-AT" sz="1100" dirty="0" err="1">
                  <a:solidFill>
                    <a:srgbClr val="42535D"/>
                  </a:solidFill>
                  <a:latin typeface="+mj-lt"/>
                  <a:ea typeface="MS PGothic" pitchFamily="34" charset="-128"/>
                  <a:cs typeface="Arial" pitchFamily="34" charset="0"/>
                </a:rPr>
                <a:t>compared</a:t>
              </a:r>
              <a:endParaRPr lang="de-AT" sz="1100" dirty="0">
                <a:solidFill>
                  <a:srgbClr val="42535D"/>
                </a:solidFill>
                <a:latin typeface="+mj-lt"/>
                <a:ea typeface="MS PGothic" pitchFamily="34" charset="-12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86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Highlights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Benefits</a:t>
            </a:r>
            <a:br>
              <a:rPr lang="de-DE" dirty="0"/>
            </a:br>
            <a:r>
              <a:rPr lang="de-DE" dirty="0" err="1"/>
              <a:t>Overview</a:t>
            </a:r>
            <a:endParaRPr lang="de-AT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65079" y="1312208"/>
            <a:ext cx="3816424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Flexibility</a:t>
            </a:r>
            <a:r>
              <a:rPr lang="de-AT" sz="1600" dirty="0"/>
              <a:t> </a:t>
            </a:r>
            <a:r>
              <a:rPr lang="de-AT" sz="1600" dirty="0" err="1"/>
              <a:t>and</a:t>
            </a:r>
            <a:r>
              <a:rPr lang="de-AT" sz="1600" dirty="0"/>
              <a:t> </a:t>
            </a:r>
            <a:r>
              <a:rPr lang="de-AT" sz="1600" dirty="0" err="1"/>
              <a:t>Usability</a:t>
            </a:r>
            <a:endParaRPr lang="de-AT" sz="1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315985"/>
            <a:ext cx="3744416" cy="3265143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Safety</a:t>
            </a:r>
            <a:r>
              <a:rPr lang="de-AT" sz="1600" dirty="0"/>
              <a:t> &amp; </a:t>
            </a:r>
            <a:r>
              <a:rPr lang="de-AT" sz="1600" dirty="0" err="1"/>
              <a:t>Availability</a:t>
            </a:r>
            <a:endParaRPr lang="de-AT" sz="1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665079" y="3071907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/>
              <a:t>Connectivity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644008" y="4752462"/>
            <a:ext cx="3744416" cy="1512168"/>
          </a:xfrm>
          <a:prstGeom prst="rect">
            <a:avLst/>
          </a:prstGeom>
          <a:solidFill>
            <a:srgbClr val="CCECFF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de-AT" sz="1600" dirty="0"/>
              <a:t>Performance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65079" y="4752462"/>
            <a:ext cx="3816424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AT" sz="1600" dirty="0" err="1"/>
              <a:t>Robustness</a:t>
            </a:r>
            <a:endParaRPr lang="de-AT" sz="1600" dirty="0"/>
          </a:p>
        </p:txBody>
      </p:sp>
      <p:pic>
        <p:nvPicPr>
          <p:cNvPr id="3079" name="Picture 7" descr="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58538"/>
            <a:ext cx="152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onne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95996"/>
            <a:ext cx="1524000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Perform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633" y="4777705"/>
            <a:ext cx="15240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Robustn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42" y="4756651"/>
            <a:ext cx="152400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84482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96 I/Os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multiple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Open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environments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C, 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 CODESYS Standard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48314" y="2031652"/>
            <a:ext cx="2415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EN ISO 13849 PL d &amp;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IEC 61508 SIL 2 TÜV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certified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ISO 25119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AgPL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d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certifiable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SIL 2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including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support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CANopen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Master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and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separation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/ non-safe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code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CODESYS „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standard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“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applications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without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safety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requirements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Output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shut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-off in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groups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3370479"/>
            <a:ext cx="2110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7 CAN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interfaces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Automatic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baudrate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detection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Configurable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CAN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termination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Ethernet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48314" y="5055330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32-bit 180MHz dual-core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lockstep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Floating-Point Unit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2.3MB RAM / 11 MB Flash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5576" y="5124548"/>
            <a:ext cx="2110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Automotive style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aluminium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housing</a:t>
            </a:r>
            <a:br>
              <a:rPr lang="de-AT" sz="1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for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rough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operating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conditions</a:t>
            </a:r>
            <a:endParaRPr lang="de-AT" sz="1200" dirty="0">
              <a:solidFill>
                <a:schemeClr val="bg2">
                  <a:lumMod val="50000"/>
                </a:schemeClr>
              </a:solidFill>
            </a:endParaRPr>
          </a:p>
          <a:p>
            <a:pPr marL="90488" indent="-90488">
              <a:buFont typeface="Arial" pitchFamily="34" charset="0"/>
              <a:buChar char="•"/>
            </a:pP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Total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current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up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e-AT" sz="12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de-AT" sz="1200" dirty="0">
                <a:solidFill>
                  <a:schemeClr val="bg2">
                    <a:lumMod val="50000"/>
                  </a:schemeClr>
                </a:solidFill>
              </a:rPr>
              <a:t> 60A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2" y="1258388"/>
            <a:ext cx="1544982" cy="10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60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35976" y="1340613"/>
            <a:ext cx="8136904" cy="4997112"/>
          </a:xfrm>
          <a:prstGeom prst="rect">
            <a:avLst/>
          </a:prstGeom>
          <a:solidFill>
            <a:schemeClr val="bg1"/>
          </a:solidFill>
          <a:ln>
            <a:solidFill>
              <a:srgbClr val="0093D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600" b="0" i="0" u="none" strike="noStrike" cap="none" normalizeH="0" baseline="0" dirty="0">
              <a:ln>
                <a:noFill/>
              </a:ln>
              <a:solidFill>
                <a:srgbClr val="0093D0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5809308" cy="4525963"/>
          </a:xfrm>
        </p:spPr>
        <p:txBody>
          <a:bodyPr/>
          <a:lstStyle/>
          <a:p>
            <a:r>
              <a:rPr lang="en-US" sz="2000" dirty="0"/>
              <a:t>CPU core and memory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32-bit / 180 MHz TI </a:t>
            </a:r>
            <a:r>
              <a:rPr lang="en-US" sz="2000" b="1" dirty="0"/>
              <a:t>TMS 570 dual core lockstep</a:t>
            </a:r>
            <a:r>
              <a:rPr lang="en-US" sz="2000" dirty="0"/>
              <a:t> processor (ARM Architecture)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Safety Companion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/>
              <a:t>Floating-Point-Unit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Up to 11MB Flash, 2.3MB RAM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sz="2000" dirty="0" err="1"/>
              <a:t>Safety</a:t>
            </a:r>
            <a:r>
              <a:rPr lang="de-AT" sz="2000" dirty="0"/>
              <a:t> </a:t>
            </a:r>
            <a:r>
              <a:rPr lang="de-AT" sz="2000" dirty="0" err="1"/>
              <a:t>mechanisms</a:t>
            </a:r>
            <a:r>
              <a:rPr lang="de-AT" sz="2000" dirty="0"/>
              <a:t> in </a:t>
            </a:r>
            <a:r>
              <a:rPr lang="de-AT" sz="2000" dirty="0" err="1"/>
              <a:t>hardware</a:t>
            </a:r>
            <a:r>
              <a:rPr lang="de-AT" sz="2000" dirty="0"/>
              <a:t> </a:t>
            </a:r>
            <a:r>
              <a:rPr lang="de-AT" sz="2000" dirty="0" err="1"/>
              <a:t>to</a:t>
            </a:r>
            <a:r>
              <a:rPr lang="de-AT" sz="2000" dirty="0"/>
              <a:t> </a:t>
            </a:r>
            <a:r>
              <a:rPr lang="de-AT" sz="2000" dirty="0" err="1"/>
              <a:t>minimize</a:t>
            </a:r>
            <a:r>
              <a:rPr lang="de-AT" sz="2000" dirty="0"/>
              <a:t> CPU </a:t>
            </a:r>
            <a:r>
              <a:rPr lang="de-AT" sz="2000" dirty="0" err="1"/>
              <a:t>load</a:t>
            </a:r>
            <a:endParaRPr lang="de-AT" sz="2000" dirty="0"/>
          </a:p>
          <a:p>
            <a:pPr marL="342900" indent="-342900">
              <a:buFont typeface="Arial" pitchFamily="34" charset="0"/>
              <a:buChar char="•"/>
            </a:pPr>
            <a:endParaRPr lang="de-AT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de-AT" sz="2000" dirty="0" err="1"/>
              <a:t>Use</a:t>
            </a:r>
            <a:r>
              <a:rPr lang="de-AT" sz="2000" dirty="0"/>
              <a:t> </a:t>
            </a:r>
            <a:r>
              <a:rPr lang="de-AT" sz="2000" dirty="0" err="1"/>
              <a:t>case</a:t>
            </a:r>
            <a:r>
              <a:rPr lang="de-AT" sz="2000" dirty="0"/>
              <a:t> </a:t>
            </a:r>
            <a:r>
              <a:rPr lang="de-AT" sz="2000" dirty="0" err="1"/>
              <a:t>for</a:t>
            </a:r>
            <a:r>
              <a:rPr lang="de-AT" sz="2000" dirty="0"/>
              <a:t> large </a:t>
            </a:r>
            <a:r>
              <a:rPr lang="de-AT" sz="2000" dirty="0" err="1"/>
              <a:t>flash</a:t>
            </a:r>
            <a:r>
              <a:rPr lang="de-AT" sz="2000" dirty="0"/>
              <a:t> </a:t>
            </a:r>
            <a:r>
              <a:rPr lang="de-AT" sz="2000" dirty="0" err="1"/>
              <a:t>memory</a:t>
            </a:r>
            <a:r>
              <a:rPr lang="de-AT" sz="2000" dirty="0"/>
              <a:t>: </a:t>
            </a:r>
            <a:r>
              <a:rPr lang="de-AT" sz="2000" dirty="0" err="1"/>
              <a:t>data</a:t>
            </a:r>
            <a:r>
              <a:rPr lang="de-AT" sz="2000" dirty="0"/>
              <a:t> </a:t>
            </a:r>
            <a:r>
              <a:rPr lang="de-AT" sz="2000" dirty="0" err="1"/>
              <a:t>logging</a:t>
            </a:r>
            <a:r>
              <a:rPr lang="de-AT" sz="2000" dirty="0"/>
              <a:t> in </a:t>
            </a:r>
            <a:r>
              <a:rPr lang="de-AT" sz="2000" dirty="0" err="1"/>
              <a:t>case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machine</a:t>
            </a:r>
            <a:r>
              <a:rPr lang="de-AT" sz="2000" dirty="0"/>
              <a:t> breakdown </a:t>
            </a:r>
            <a:r>
              <a:rPr lang="de-AT" sz="2000" dirty="0" err="1"/>
              <a:t>or</a:t>
            </a:r>
            <a:r>
              <a:rPr lang="de-AT" sz="2000" dirty="0"/>
              <a:t> </a:t>
            </a:r>
            <a:r>
              <a:rPr lang="de-AT" sz="2000" dirty="0" err="1"/>
              <a:t>accident</a:t>
            </a:r>
            <a:endParaRPr lang="de-AT" sz="2000" dirty="0"/>
          </a:p>
          <a:p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endParaRPr lang="de-AT" dirty="0"/>
          </a:p>
        </p:txBody>
      </p:sp>
      <p:pic>
        <p:nvPicPr>
          <p:cNvPr id="5" name="Picture 11" descr="Perfor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412" y="1412776"/>
            <a:ext cx="15240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685" y="3068960"/>
            <a:ext cx="2049552" cy="218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75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HY-TTC 500 Family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340768"/>
            <a:ext cx="6953250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781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-99392"/>
            <a:ext cx="5399088" cy="1008063"/>
          </a:xfrm>
        </p:spPr>
        <p:txBody>
          <a:bodyPr/>
          <a:lstStyle/>
          <a:p>
            <a:r>
              <a:rPr lang="de-AT" dirty="0" err="1"/>
              <a:t>Offering</a:t>
            </a:r>
            <a:endParaRPr lang="de-AT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26776" y="3565723"/>
            <a:ext cx="8421688" cy="238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500">
                <a:solidFill>
                  <a:srgbClr val="414141"/>
                </a:solidFill>
                <a:latin typeface="+mn-lt"/>
                <a:ea typeface="+mn-ea"/>
                <a:cs typeface="+mn-cs"/>
              </a:defRPr>
            </a:lvl1pPr>
            <a:lvl2pPr marL="357188" indent="-174625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sz="2300">
                <a:solidFill>
                  <a:srgbClr val="414141"/>
                </a:solidFill>
                <a:latin typeface="+mn-lt"/>
              </a:defRPr>
            </a:lvl2pPr>
            <a:lvl3pPr marL="709613" indent="-173038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14141"/>
                </a:solidFill>
                <a:latin typeface="+mn-lt"/>
              </a:defRPr>
            </a:lvl3pPr>
            <a:lvl4pPr marL="1073150" indent="-1778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700">
                <a:solidFill>
                  <a:srgbClr val="414141"/>
                </a:solidFill>
                <a:latin typeface="+mn-lt"/>
              </a:defRPr>
            </a:lvl4pPr>
            <a:lvl5pPr marL="1435100" indent="-182563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5pPr>
            <a:lvl6pPr marL="18923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6pPr>
            <a:lvl7pPr marL="23495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7pPr>
            <a:lvl8pPr marL="28067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8pPr>
            <a:lvl9pPr marL="32639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9pPr>
          </a:lstStyle>
          <a:p>
            <a:r>
              <a:rPr lang="de-DE" sz="2000" u="sng" kern="0" dirty="0" err="1"/>
              <a:t>Accessories</a:t>
            </a:r>
            <a:r>
              <a:rPr lang="de-DE" sz="2000" u="sng" kern="0" dirty="0"/>
              <a:t> </a:t>
            </a:r>
          </a:p>
          <a:p>
            <a:r>
              <a:rPr lang="de-DE" sz="1600" kern="0" dirty="0"/>
              <a:t>10378 – HY-TTC 500 Cable </a:t>
            </a:r>
            <a:r>
              <a:rPr lang="de-DE" sz="1600" kern="0" dirty="0" err="1"/>
              <a:t>Harness</a:t>
            </a:r>
            <a:r>
              <a:rPr lang="de-DE" sz="1600" kern="0" dirty="0"/>
              <a:t> </a:t>
            </a:r>
            <a:r>
              <a:rPr lang="de-DE" sz="1600" kern="0" dirty="0" err="1"/>
              <a:t>with</a:t>
            </a:r>
            <a:r>
              <a:rPr lang="de-DE" sz="1600" kern="0" dirty="0"/>
              <a:t> open </a:t>
            </a:r>
            <a:r>
              <a:rPr lang="de-DE" sz="1600" kern="0" dirty="0" err="1"/>
              <a:t>ends</a:t>
            </a:r>
            <a:r>
              <a:rPr lang="de-DE" sz="1600" kern="0" dirty="0"/>
              <a:t>, 3m</a:t>
            </a:r>
          </a:p>
          <a:p>
            <a:r>
              <a:rPr lang="de-DE" sz="1600" kern="0" dirty="0"/>
              <a:t>10386 – HY-TTC 500 Interface Board KIT (</a:t>
            </a:r>
            <a:r>
              <a:rPr lang="de-DE" sz="1600" kern="0" dirty="0" err="1"/>
              <a:t>including</a:t>
            </a:r>
            <a:r>
              <a:rPr lang="de-DE" sz="1600" kern="0" dirty="0"/>
              <a:t> </a:t>
            </a:r>
            <a:r>
              <a:rPr lang="de-DE" sz="1600" kern="0" dirty="0" err="1"/>
              <a:t>cable</a:t>
            </a:r>
            <a:r>
              <a:rPr lang="de-DE" sz="1600" kern="0" dirty="0"/>
              <a:t> </a:t>
            </a:r>
            <a:r>
              <a:rPr lang="de-DE" sz="1600" kern="0" dirty="0" err="1"/>
              <a:t>harness</a:t>
            </a:r>
            <a:r>
              <a:rPr lang="de-DE" sz="1600" kern="0" dirty="0"/>
              <a:t> 1,5m)</a:t>
            </a:r>
          </a:p>
          <a:p>
            <a:r>
              <a:rPr lang="de-DE" sz="1600" kern="0" dirty="0"/>
              <a:t>10391 – HY-TTC 500 JTAG-Adapter</a:t>
            </a:r>
          </a:p>
          <a:p>
            <a:r>
              <a:rPr lang="de-DE" sz="1600" kern="0" dirty="0"/>
              <a:t>10439 – </a:t>
            </a:r>
            <a:r>
              <a:rPr lang="en-US" sz="1600" kern="0" dirty="0"/>
              <a:t>Connector kit (58 pole) for HY-TTC 500 Family</a:t>
            </a:r>
          </a:p>
          <a:p>
            <a:r>
              <a:rPr lang="de-DE" sz="1600" kern="0" dirty="0"/>
              <a:t>10440 – </a:t>
            </a:r>
            <a:r>
              <a:rPr lang="en-US" sz="1600" kern="0" dirty="0"/>
              <a:t>Connector kit (96 pole) for HY-TTC 500 Family</a:t>
            </a:r>
          </a:p>
          <a:p>
            <a:endParaRPr lang="de-AT" sz="2000" kern="0" dirty="0"/>
          </a:p>
          <a:p>
            <a:endParaRPr lang="de-DE" sz="1600" kern="0" dirty="0"/>
          </a:p>
          <a:p>
            <a:endParaRPr lang="de-DE" sz="2000" u="sng" kern="0" dirty="0"/>
          </a:p>
          <a:p>
            <a:endParaRPr lang="de-DE" sz="2000" u="sng" kern="0" dirty="0"/>
          </a:p>
          <a:p>
            <a:endParaRPr lang="de-DE" sz="2000" u="sng" kern="0" dirty="0"/>
          </a:p>
          <a:p>
            <a:endParaRPr lang="de-DE" sz="2000" u="sng" kern="0" dirty="0"/>
          </a:p>
          <a:p>
            <a:endParaRPr lang="de-DE" sz="2000" u="sng" kern="0" dirty="0"/>
          </a:p>
          <a:p>
            <a:endParaRPr lang="de-DE" sz="2000" u="sng" kern="0" dirty="0"/>
          </a:p>
          <a:p>
            <a:endParaRPr lang="de-DE" sz="2000" u="sng" kern="0" dirty="0"/>
          </a:p>
          <a:p>
            <a:pPr marL="895350" lvl="3" indent="0">
              <a:buFontTx/>
              <a:buNone/>
            </a:pPr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6776" y="946970"/>
            <a:ext cx="5832648" cy="26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500">
                <a:solidFill>
                  <a:srgbClr val="414141"/>
                </a:solidFill>
                <a:latin typeface="+mn-lt"/>
                <a:ea typeface="+mn-ea"/>
                <a:cs typeface="+mn-cs"/>
              </a:defRPr>
            </a:lvl1pPr>
            <a:lvl2pPr marL="357188" indent="-174625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sz="2300">
                <a:solidFill>
                  <a:srgbClr val="414141"/>
                </a:solidFill>
                <a:latin typeface="+mn-lt"/>
              </a:defRPr>
            </a:lvl2pPr>
            <a:lvl3pPr marL="709613" indent="-173038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14141"/>
                </a:solidFill>
                <a:latin typeface="+mn-lt"/>
              </a:defRPr>
            </a:lvl3pPr>
            <a:lvl4pPr marL="1073150" indent="-1778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700">
                <a:solidFill>
                  <a:srgbClr val="414141"/>
                </a:solidFill>
                <a:latin typeface="+mn-lt"/>
              </a:defRPr>
            </a:lvl4pPr>
            <a:lvl5pPr marL="1435100" indent="-182563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5pPr>
            <a:lvl6pPr marL="18923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6pPr>
            <a:lvl7pPr marL="23495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7pPr>
            <a:lvl8pPr marL="28067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8pPr>
            <a:lvl9pPr marL="3263900" indent="-182563" algn="l" rt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rgbClr val="414141"/>
                </a:solidFill>
                <a:latin typeface="+mn-lt"/>
              </a:defRPr>
            </a:lvl9pPr>
          </a:lstStyle>
          <a:p>
            <a:r>
              <a:rPr lang="de-DE" sz="2000" u="sng" kern="0" dirty="0">
                <a:solidFill>
                  <a:schemeClr val="bg2">
                    <a:lumMod val="50000"/>
                  </a:schemeClr>
                </a:solidFill>
              </a:rPr>
              <a:t>ECUs</a:t>
            </a:r>
          </a:p>
          <a:p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10320 – HY-TTC 580 CODESYS (Series)</a:t>
            </a:r>
          </a:p>
          <a:p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10321 – HY-TTC 580 C-</a:t>
            </a:r>
            <a:r>
              <a:rPr lang="de-DE" sz="1600" kern="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 (Series)</a:t>
            </a:r>
          </a:p>
          <a:p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10465 – HY-TTC 580 C-</a:t>
            </a:r>
            <a:r>
              <a:rPr lang="de-DE" sz="1600" kern="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 DEVEL (Series)</a:t>
            </a:r>
          </a:p>
          <a:p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10318 – HY-TTC 540 CODESYS (Series)</a:t>
            </a:r>
          </a:p>
          <a:p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10319 – HY-TTC 540 C-</a:t>
            </a:r>
            <a:r>
              <a:rPr lang="de-DE" sz="1600" kern="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 (Series)</a:t>
            </a:r>
          </a:p>
          <a:p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10480 – HY-TTC 540 C-</a:t>
            </a:r>
            <a:r>
              <a:rPr lang="de-DE" sz="1600" kern="0" dirty="0" err="1">
                <a:solidFill>
                  <a:schemeClr val="bg2">
                    <a:lumMod val="50000"/>
                  </a:schemeClr>
                </a:solidFill>
              </a:rPr>
              <a:t>Programming</a:t>
            </a:r>
            <a:r>
              <a:rPr lang="de-DE" sz="1600" kern="0" dirty="0">
                <a:solidFill>
                  <a:schemeClr val="bg2">
                    <a:lumMod val="50000"/>
                  </a:schemeClr>
                </a:solidFill>
              </a:rPr>
              <a:t> DEVEL (Series)</a:t>
            </a:r>
          </a:p>
        </p:txBody>
      </p:sp>
    </p:spTree>
    <p:extLst>
      <p:ext uri="{BB962C8B-B14F-4D97-AF65-F5344CB8AC3E}">
        <p14:creationId xmlns:p14="http://schemas.microsoft.com/office/powerpoint/2010/main" val="2455253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Offering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421688" cy="5472608"/>
          </a:xfrm>
        </p:spPr>
        <p:txBody>
          <a:bodyPr/>
          <a:lstStyle/>
          <a:p>
            <a:r>
              <a:rPr lang="de-DE" sz="2200" u="sng" dirty="0"/>
              <a:t>Development Kits </a:t>
            </a:r>
            <a:r>
              <a:rPr lang="de-DE" sz="2200" u="sng" dirty="0" err="1"/>
              <a:t>for</a:t>
            </a:r>
            <a:r>
              <a:rPr lang="de-DE" sz="2200" u="sng" dirty="0"/>
              <a:t> C-</a:t>
            </a:r>
            <a:r>
              <a:rPr lang="de-DE" sz="2200" u="sng" dirty="0" err="1"/>
              <a:t>Programming</a:t>
            </a:r>
            <a:endParaRPr lang="de-DE" sz="2200" u="sng" dirty="0"/>
          </a:p>
          <a:p>
            <a:r>
              <a:rPr lang="de-DE" sz="1800" b="1" dirty="0"/>
              <a:t>10432 – HY-TTC 580 Development Kit </a:t>
            </a:r>
            <a:r>
              <a:rPr lang="de-DE" sz="1800" b="1" i="1" dirty="0" err="1"/>
              <a:t>for</a:t>
            </a:r>
            <a:r>
              <a:rPr lang="de-DE" sz="1800" b="1" i="1" dirty="0"/>
              <a:t> C-</a:t>
            </a:r>
            <a:r>
              <a:rPr lang="de-DE" sz="1800" b="1" i="1" dirty="0" err="1"/>
              <a:t>Programming</a:t>
            </a:r>
            <a:endParaRPr lang="de-DE" sz="1800" b="1" i="1" dirty="0"/>
          </a:p>
          <a:p>
            <a:pPr marL="182563" lvl="1" indent="0">
              <a:buNone/>
            </a:pPr>
            <a:r>
              <a:rPr lang="de-DE" sz="1400" dirty="0"/>
              <a:t>1 x HY-TTC 580 ECU OPEN </a:t>
            </a:r>
            <a:r>
              <a:rPr lang="de-DE" sz="1400" dirty="0" err="1"/>
              <a:t>housing</a:t>
            </a:r>
            <a:r>
              <a:rPr lang="de-DE" sz="1400" dirty="0"/>
              <a:t> </a:t>
            </a:r>
          </a:p>
          <a:p>
            <a:pPr marL="182563" lvl="1" indent="0">
              <a:buNone/>
            </a:pPr>
            <a:r>
              <a:rPr lang="de-DE" sz="1400" dirty="0"/>
              <a:t>      </a:t>
            </a:r>
            <a:r>
              <a:rPr lang="de-DE" sz="1400" dirty="0" err="1"/>
              <a:t>for</a:t>
            </a:r>
            <a:r>
              <a:rPr lang="de-DE" sz="1400" dirty="0"/>
              <a:t> C-</a:t>
            </a:r>
            <a:r>
              <a:rPr lang="de-DE" sz="1400" dirty="0" err="1"/>
              <a:t>programming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B0F0"/>
                </a:solidFill>
              </a:rPr>
              <a:t>(A)</a:t>
            </a:r>
          </a:p>
          <a:p>
            <a:pPr marL="182563" lvl="1" indent="0">
              <a:buNone/>
            </a:pPr>
            <a:r>
              <a:rPr lang="de-DE" sz="1400" dirty="0"/>
              <a:t>1 x HY-TTC 500 JTAG-Adapter </a:t>
            </a:r>
            <a:r>
              <a:rPr lang="de-DE" sz="1400" b="1" dirty="0">
                <a:solidFill>
                  <a:srgbClr val="00B0F0"/>
                </a:solidFill>
              </a:rPr>
              <a:t>(B)</a:t>
            </a:r>
          </a:p>
          <a:p>
            <a:pPr marL="182563" lvl="1" indent="0">
              <a:buNone/>
            </a:pPr>
            <a:r>
              <a:rPr lang="de-DE" sz="1400" dirty="0"/>
              <a:t>1 x HY-TTC 500 JTAG-Adapter Cable </a:t>
            </a:r>
            <a:r>
              <a:rPr lang="de-DE" sz="1400" b="1" dirty="0">
                <a:solidFill>
                  <a:srgbClr val="00B0F0"/>
                </a:solidFill>
              </a:rPr>
              <a:t>(C)</a:t>
            </a:r>
          </a:p>
          <a:p>
            <a:pPr marL="182563" lvl="1" indent="0">
              <a:buNone/>
            </a:pPr>
            <a:r>
              <a:rPr lang="de-DE" sz="1400" dirty="0"/>
              <a:t>1 x HY-TTC 500 </a:t>
            </a:r>
            <a:r>
              <a:rPr lang="de-DE" sz="1400" dirty="0" err="1"/>
              <a:t>family</a:t>
            </a:r>
            <a:r>
              <a:rPr lang="de-DE" sz="1400" dirty="0"/>
              <a:t> Interface Board KIT </a:t>
            </a:r>
          </a:p>
          <a:p>
            <a:pPr marL="182563" lvl="1" indent="0">
              <a:buNone/>
            </a:pPr>
            <a:r>
              <a:rPr lang="de-DE" sz="1400" dirty="0"/>
              <a:t>      (</a:t>
            </a:r>
            <a:r>
              <a:rPr lang="de-DE" sz="1400" dirty="0" err="1"/>
              <a:t>including</a:t>
            </a:r>
            <a:r>
              <a:rPr lang="de-DE" sz="1400" dirty="0"/>
              <a:t> </a:t>
            </a:r>
            <a:r>
              <a:rPr lang="de-DE" sz="1400" dirty="0" err="1"/>
              <a:t>cable</a:t>
            </a:r>
            <a:r>
              <a:rPr lang="de-DE" sz="1400" dirty="0"/>
              <a:t> </a:t>
            </a:r>
            <a:r>
              <a:rPr lang="de-DE" sz="1400" dirty="0" err="1"/>
              <a:t>harness</a:t>
            </a:r>
            <a:r>
              <a:rPr lang="de-DE" sz="1400" dirty="0"/>
              <a:t> 1,5m) </a:t>
            </a:r>
            <a:r>
              <a:rPr lang="de-DE" sz="1400" b="1" dirty="0">
                <a:solidFill>
                  <a:srgbClr val="00B0F0"/>
                </a:solidFill>
              </a:rPr>
              <a:t>(D)</a:t>
            </a:r>
          </a:p>
          <a:p>
            <a:pPr marL="182563" lvl="1" indent="0">
              <a:buNone/>
            </a:pPr>
            <a:r>
              <a:rPr lang="de-DE" sz="1400" dirty="0"/>
              <a:t>1 x Installation CD C-</a:t>
            </a:r>
            <a:r>
              <a:rPr lang="de-DE" sz="1400" dirty="0" err="1"/>
              <a:t>Programming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B0F0"/>
                </a:solidFill>
              </a:rPr>
              <a:t>(E)</a:t>
            </a:r>
          </a:p>
          <a:p>
            <a:pPr marL="182563" lvl="1" indent="0">
              <a:buNone/>
            </a:pPr>
            <a:r>
              <a:rPr lang="de-DE" sz="1400" dirty="0"/>
              <a:t>1 x Ethernet USB Adapter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driver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B0F0"/>
                </a:solidFill>
              </a:rPr>
              <a:t>(F)</a:t>
            </a:r>
          </a:p>
          <a:p>
            <a:pPr marL="182563" lvl="1" indent="0">
              <a:buNone/>
            </a:pPr>
            <a:r>
              <a:rPr lang="de-DE" sz="1400" dirty="0"/>
              <a:t>1 x PCAN USB Adapter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driver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B0F0"/>
                </a:solidFill>
              </a:rPr>
              <a:t>(G)</a:t>
            </a:r>
          </a:p>
          <a:p>
            <a:pPr marL="182563" lvl="1" indent="0">
              <a:buNone/>
            </a:pPr>
            <a:r>
              <a:rPr lang="de-DE" sz="1400" dirty="0"/>
              <a:t>1 x </a:t>
            </a:r>
            <a:r>
              <a:rPr lang="de-AT" sz="1400" dirty="0"/>
              <a:t>HY-TTC </a:t>
            </a:r>
            <a:r>
              <a:rPr lang="de-AT" sz="1400" dirty="0" err="1"/>
              <a:t>Datacable</a:t>
            </a:r>
            <a:r>
              <a:rPr lang="de-AT" sz="1400" dirty="0"/>
              <a:t> 2m </a:t>
            </a:r>
            <a:r>
              <a:rPr lang="de-DE" sz="1400" b="1" dirty="0">
                <a:solidFill>
                  <a:srgbClr val="00B0F0"/>
                </a:solidFill>
              </a:rPr>
              <a:t>(H)</a:t>
            </a:r>
          </a:p>
          <a:p>
            <a:pPr marL="182563" lvl="1" indent="0">
              <a:buNone/>
            </a:pPr>
            <a:r>
              <a:rPr lang="de-DE" sz="1400" dirty="0"/>
              <a:t>1 x HY-TTC 500 Quick Start Guide </a:t>
            </a:r>
            <a:r>
              <a:rPr lang="de-DE" sz="1400" b="1" dirty="0">
                <a:solidFill>
                  <a:srgbClr val="00B0F0"/>
                </a:solidFill>
              </a:rPr>
              <a:t>(I)</a:t>
            </a:r>
          </a:p>
          <a:p>
            <a:pPr marL="168275" indent="0"/>
            <a:endParaRPr lang="de-DE" sz="1800" b="1" dirty="0"/>
          </a:p>
          <a:p>
            <a:pPr marL="168275" indent="0"/>
            <a:endParaRPr lang="de-DE" sz="1800" b="1" dirty="0"/>
          </a:p>
          <a:p>
            <a:pPr marL="168275" indent="0"/>
            <a:r>
              <a:rPr lang="de-DE" sz="1800" b="1" dirty="0"/>
              <a:t>10473 – HY-TTC 540 Development Kit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 t="6072" r="15160" b="6667"/>
          <a:stretch/>
        </p:blipFill>
        <p:spPr>
          <a:xfrm>
            <a:off x="4845002" y="1772816"/>
            <a:ext cx="4263502" cy="44644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43578" y="306896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A</a:t>
            </a:r>
            <a:endParaRPr lang="de-AT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11530" y="223680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B</a:t>
            </a:r>
            <a:endParaRPr lang="de-AT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03418" y="4973106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C</a:t>
            </a:r>
            <a:endParaRPr lang="de-AT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15386" y="223680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D</a:t>
            </a:r>
            <a:endParaRPr lang="de-AT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56814" y="421292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E</a:t>
            </a:r>
            <a:endParaRPr lang="de-AT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51690" y="447721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F</a:t>
            </a:r>
            <a:endParaRPr lang="de-AT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16196" y="4977371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G</a:t>
            </a:r>
            <a:endParaRPr lang="de-AT" sz="2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07"/>
          <a:stretch/>
        </p:blipFill>
        <p:spPr>
          <a:xfrm>
            <a:off x="3635896" y="5090505"/>
            <a:ext cx="1152128" cy="8041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46240" y="479715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H</a:t>
            </a:r>
            <a:endParaRPr lang="de-AT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216058" y="3813278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I</a:t>
            </a:r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3532015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1" t="4762" r="13128" b="7380"/>
          <a:stretch/>
        </p:blipFill>
        <p:spPr>
          <a:xfrm>
            <a:off x="4860032" y="1772816"/>
            <a:ext cx="4140000" cy="43956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Offering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421688" cy="5472608"/>
          </a:xfrm>
        </p:spPr>
        <p:txBody>
          <a:bodyPr/>
          <a:lstStyle/>
          <a:p>
            <a:r>
              <a:rPr lang="de-DE" sz="2200" u="sng" dirty="0"/>
              <a:t>Development Kits </a:t>
            </a:r>
            <a:r>
              <a:rPr lang="de-DE" sz="2200" u="sng" dirty="0" err="1"/>
              <a:t>for</a:t>
            </a:r>
            <a:r>
              <a:rPr lang="de-DE" sz="2200" u="sng" dirty="0"/>
              <a:t> CODESYS</a:t>
            </a:r>
          </a:p>
          <a:p>
            <a:r>
              <a:rPr lang="de-DE" sz="1800" b="1" dirty="0"/>
              <a:t>10434 – HY-TTC 580 Development Kit </a:t>
            </a:r>
            <a:r>
              <a:rPr lang="de-DE" sz="1800" b="1" i="1" dirty="0" err="1"/>
              <a:t>for</a:t>
            </a:r>
            <a:r>
              <a:rPr lang="de-DE" sz="1800" b="1" i="1" dirty="0"/>
              <a:t> CODESYS</a:t>
            </a:r>
          </a:p>
          <a:p>
            <a:pPr marL="179388" lvl="1" indent="0">
              <a:buNone/>
            </a:pPr>
            <a:r>
              <a:rPr lang="de-DE" sz="1400" dirty="0"/>
              <a:t>1 x HY-TTC 580 ECU CODESYS </a:t>
            </a:r>
            <a:r>
              <a:rPr lang="de-DE" sz="1400" b="1" dirty="0">
                <a:solidFill>
                  <a:srgbClr val="00B0F0"/>
                </a:solidFill>
              </a:rPr>
              <a:t>(A)</a:t>
            </a:r>
            <a:endParaRPr lang="de-DE" sz="1400" dirty="0"/>
          </a:p>
          <a:p>
            <a:pPr marL="179388" lvl="1" indent="0">
              <a:buNone/>
            </a:pPr>
            <a:r>
              <a:rPr lang="de-DE" sz="1400" dirty="0"/>
              <a:t>1 x HY-TTC 500 </a:t>
            </a:r>
            <a:r>
              <a:rPr lang="de-DE" sz="1400" dirty="0" err="1"/>
              <a:t>family</a:t>
            </a:r>
            <a:r>
              <a:rPr lang="de-DE" sz="1400" dirty="0"/>
              <a:t> Interface Board KIT </a:t>
            </a:r>
          </a:p>
          <a:p>
            <a:pPr marL="179388" lvl="1" indent="0">
              <a:buNone/>
            </a:pPr>
            <a:r>
              <a:rPr lang="de-DE" sz="1400" dirty="0"/>
              <a:t>      (</a:t>
            </a:r>
            <a:r>
              <a:rPr lang="de-DE" sz="1400" dirty="0" err="1"/>
              <a:t>including</a:t>
            </a:r>
            <a:r>
              <a:rPr lang="de-DE" sz="1400" dirty="0"/>
              <a:t> </a:t>
            </a:r>
            <a:r>
              <a:rPr lang="de-DE" sz="1400" dirty="0" err="1"/>
              <a:t>cable</a:t>
            </a:r>
            <a:r>
              <a:rPr lang="de-DE" sz="1400" dirty="0"/>
              <a:t> </a:t>
            </a:r>
            <a:r>
              <a:rPr lang="de-DE" sz="1400" dirty="0" err="1"/>
              <a:t>harness</a:t>
            </a:r>
            <a:r>
              <a:rPr lang="de-DE" sz="1400" dirty="0"/>
              <a:t> 1,5m) </a:t>
            </a:r>
            <a:r>
              <a:rPr lang="de-DE" sz="1400" b="1" dirty="0">
                <a:solidFill>
                  <a:srgbClr val="00B0F0"/>
                </a:solidFill>
              </a:rPr>
              <a:t>(B)</a:t>
            </a:r>
            <a:endParaRPr lang="de-DE" sz="1400" dirty="0"/>
          </a:p>
          <a:p>
            <a:pPr marL="179388" lvl="1" indent="0">
              <a:buNone/>
            </a:pPr>
            <a:r>
              <a:rPr lang="de-DE" sz="1400" dirty="0"/>
              <a:t>1 x Installation CD CODESYS </a:t>
            </a:r>
            <a:r>
              <a:rPr lang="de-DE" sz="1400" b="1" dirty="0">
                <a:solidFill>
                  <a:srgbClr val="00B0F0"/>
                </a:solidFill>
              </a:rPr>
              <a:t>(C)</a:t>
            </a:r>
            <a:endParaRPr lang="de-DE" sz="1400" dirty="0"/>
          </a:p>
          <a:p>
            <a:pPr marL="179388" lvl="1" indent="0">
              <a:buNone/>
            </a:pPr>
            <a:r>
              <a:rPr lang="de-DE" sz="1400" dirty="0"/>
              <a:t>1 x Ethernet USB Adapter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driver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B0F0"/>
                </a:solidFill>
              </a:rPr>
              <a:t>(D)</a:t>
            </a:r>
            <a:endParaRPr lang="de-DE" sz="1400" dirty="0"/>
          </a:p>
          <a:p>
            <a:pPr marL="179388" lvl="1" indent="0">
              <a:buNone/>
            </a:pPr>
            <a:r>
              <a:rPr lang="de-DE" sz="1400" dirty="0"/>
              <a:t>1 x PCAN USB Adapter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driver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r>
              <a:rPr lang="de-DE" sz="1400" dirty="0"/>
              <a:t> </a:t>
            </a:r>
            <a:r>
              <a:rPr lang="de-DE" sz="1400" b="1" dirty="0">
                <a:solidFill>
                  <a:srgbClr val="00B0F0"/>
                </a:solidFill>
              </a:rPr>
              <a:t>(E)</a:t>
            </a:r>
            <a:endParaRPr lang="de-DE" sz="1400" dirty="0"/>
          </a:p>
          <a:p>
            <a:pPr marL="179388" lvl="1" indent="0">
              <a:buNone/>
            </a:pPr>
            <a:r>
              <a:rPr lang="de-DE" sz="1400" dirty="0"/>
              <a:t>1 x </a:t>
            </a:r>
            <a:r>
              <a:rPr lang="de-AT" sz="1400" dirty="0"/>
              <a:t>HY-TTC </a:t>
            </a:r>
            <a:r>
              <a:rPr lang="de-AT" sz="1400" dirty="0" err="1"/>
              <a:t>Datacable</a:t>
            </a:r>
            <a:r>
              <a:rPr lang="de-AT" sz="1400" dirty="0"/>
              <a:t> 2m </a:t>
            </a:r>
            <a:r>
              <a:rPr lang="de-DE" sz="1400" b="1" dirty="0">
                <a:solidFill>
                  <a:srgbClr val="00B0F0"/>
                </a:solidFill>
              </a:rPr>
              <a:t>(F)</a:t>
            </a:r>
            <a:endParaRPr lang="de-AT" sz="1400" dirty="0"/>
          </a:p>
          <a:p>
            <a:pPr marL="179388" lvl="1" indent="0">
              <a:buNone/>
            </a:pPr>
            <a:r>
              <a:rPr lang="de-DE" sz="1400" dirty="0"/>
              <a:t>1 x HY-TTC 500 Quick Start Guide </a:t>
            </a:r>
            <a:r>
              <a:rPr lang="de-DE" sz="1400" b="1" dirty="0">
                <a:solidFill>
                  <a:srgbClr val="00B0F0"/>
                </a:solidFill>
              </a:rPr>
              <a:t>(G)</a:t>
            </a:r>
          </a:p>
          <a:p>
            <a:pPr marL="179388" lvl="1" indent="0">
              <a:buNone/>
            </a:pPr>
            <a:endParaRPr lang="de-DE" sz="1400" b="1" dirty="0">
              <a:solidFill>
                <a:srgbClr val="00B0F0"/>
              </a:solidFill>
            </a:endParaRPr>
          </a:p>
          <a:p>
            <a:pPr marL="179388" lvl="1" indent="0">
              <a:buNone/>
            </a:pPr>
            <a:endParaRPr lang="de-DE" sz="1400" b="1" dirty="0">
              <a:solidFill>
                <a:srgbClr val="00B0F0"/>
              </a:solidFill>
            </a:endParaRPr>
          </a:p>
          <a:p>
            <a:pPr marL="179388" lvl="1" indent="0">
              <a:buNone/>
            </a:pPr>
            <a:endParaRPr lang="de-DE" sz="1400" b="1" dirty="0">
              <a:solidFill>
                <a:srgbClr val="00B0F0"/>
              </a:solidFill>
            </a:endParaRPr>
          </a:p>
          <a:p>
            <a:pPr marL="179388" lvl="1" indent="0">
              <a:buNone/>
            </a:pPr>
            <a:endParaRPr lang="de-DE" sz="1400" b="1" dirty="0">
              <a:solidFill>
                <a:srgbClr val="00B0F0"/>
              </a:solidFill>
            </a:endParaRPr>
          </a:p>
          <a:p>
            <a:pPr marL="179388" lvl="1" indent="0">
              <a:buNone/>
            </a:pPr>
            <a:endParaRPr lang="de-DE" sz="1400" b="1" dirty="0">
              <a:solidFill>
                <a:srgbClr val="00B0F0"/>
              </a:solidFill>
            </a:endParaRPr>
          </a:p>
          <a:p>
            <a:pPr marL="179388" lvl="1" indent="0">
              <a:buNone/>
            </a:pPr>
            <a:r>
              <a:rPr lang="de-DE" sz="1800" b="1" dirty="0">
                <a:ea typeface="+mn-ea"/>
                <a:cs typeface="+mn-cs"/>
              </a:rPr>
              <a:t>10481 – HY-TTC 540 Development Kit</a:t>
            </a:r>
          </a:p>
          <a:p>
            <a:pPr marL="179388" lvl="1" indent="0">
              <a:buNone/>
            </a:pPr>
            <a:endParaRPr lang="de-DE" sz="1400" b="1" dirty="0">
              <a:solidFill>
                <a:srgbClr val="00B0F0"/>
              </a:solidFill>
            </a:endParaRPr>
          </a:p>
          <a:p>
            <a:pPr marL="179388" lvl="1" indent="0">
              <a:buNone/>
            </a:pPr>
            <a:endParaRPr lang="de-DE" sz="12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4288" y="306896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A</a:t>
            </a:r>
            <a:endParaRPr lang="de-AT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68144" y="220486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B</a:t>
            </a:r>
            <a:endParaRPr lang="de-AT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180214" y="414908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C</a:t>
            </a:r>
            <a:endParaRPr lang="de-AT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100392" y="443711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D</a:t>
            </a:r>
            <a:endParaRPr lang="de-AT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84168" y="4973106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E</a:t>
            </a:r>
            <a:endParaRPr lang="de-AT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14749" y="4045906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F</a:t>
            </a:r>
            <a:endParaRPr lang="de-AT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172400" y="378904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G</a:t>
            </a:r>
            <a:endParaRPr lang="de-AT" sz="2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38"/>
          <a:stretch/>
        </p:blipFill>
        <p:spPr>
          <a:xfrm>
            <a:off x="3804405" y="4349135"/>
            <a:ext cx="1152128" cy="7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Offering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421688" cy="4804445"/>
          </a:xfrm>
        </p:spPr>
        <p:txBody>
          <a:bodyPr/>
          <a:lstStyle/>
          <a:p>
            <a:r>
              <a:rPr lang="de-DE" u="sng" dirty="0"/>
              <a:t>Development Kits</a:t>
            </a:r>
          </a:p>
          <a:p>
            <a:r>
              <a:rPr lang="de-DE" sz="2000" dirty="0"/>
              <a:t>10432 – HY-TTC 580 Development Kit </a:t>
            </a:r>
            <a:r>
              <a:rPr lang="de-DE" sz="2000" dirty="0" err="1"/>
              <a:t>for</a:t>
            </a:r>
            <a:r>
              <a:rPr lang="de-DE" sz="2000" dirty="0"/>
              <a:t> C-</a:t>
            </a:r>
            <a:r>
              <a:rPr lang="de-DE" sz="2000" dirty="0" err="1"/>
              <a:t>Programming</a:t>
            </a:r>
            <a:r>
              <a:rPr lang="de-DE" sz="2000" dirty="0"/>
              <a:t> (B-Sample)</a:t>
            </a:r>
          </a:p>
          <a:p>
            <a:r>
              <a:rPr lang="de-DE" sz="1400" dirty="0"/>
              <a:t>	1 x HY-TTC 580 ECU OPEN </a:t>
            </a:r>
            <a:r>
              <a:rPr lang="de-DE" sz="1400" dirty="0" err="1"/>
              <a:t>housing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C-</a:t>
            </a:r>
            <a:r>
              <a:rPr lang="de-DE" sz="1400" dirty="0" err="1"/>
              <a:t>programming</a:t>
            </a:r>
            <a:r>
              <a:rPr lang="de-DE" sz="1400" dirty="0"/>
              <a:t> (B-Sample)</a:t>
            </a:r>
          </a:p>
          <a:p>
            <a:r>
              <a:rPr lang="de-DE" sz="1400" dirty="0"/>
              <a:t>	1 x JTAG-Adapter </a:t>
            </a:r>
            <a:r>
              <a:rPr lang="de-DE" sz="1400" dirty="0" err="1"/>
              <a:t>for</a:t>
            </a:r>
            <a:r>
              <a:rPr lang="de-DE" sz="1400" dirty="0"/>
              <a:t> HY-TTC 500 </a:t>
            </a:r>
            <a:r>
              <a:rPr lang="de-DE" sz="1400" dirty="0" err="1"/>
              <a:t>family</a:t>
            </a:r>
            <a:endParaRPr lang="de-DE" sz="1400" dirty="0"/>
          </a:p>
          <a:p>
            <a:r>
              <a:rPr lang="de-DE" sz="1400" dirty="0"/>
              <a:t>	1 x HY-TTC 500 </a:t>
            </a:r>
            <a:r>
              <a:rPr lang="de-DE" sz="1400" dirty="0" err="1"/>
              <a:t>family</a:t>
            </a:r>
            <a:r>
              <a:rPr lang="de-DE" sz="1400" dirty="0"/>
              <a:t> Interface Board KIT (</a:t>
            </a:r>
            <a:r>
              <a:rPr lang="de-DE" sz="1400" dirty="0" err="1"/>
              <a:t>including</a:t>
            </a:r>
            <a:r>
              <a:rPr lang="de-DE" sz="1400" dirty="0"/>
              <a:t> </a:t>
            </a:r>
            <a:r>
              <a:rPr lang="de-DE" sz="1400" dirty="0" err="1"/>
              <a:t>cable</a:t>
            </a:r>
            <a:r>
              <a:rPr lang="de-DE" sz="1400" dirty="0"/>
              <a:t> </a:t>
            </a:r>
            <a:r>
              <a:rPr lang="de-DE" sz="1400" dirty="0" err="1"/>
              <a:t>harness</a:t>
            </a:r>
            <a:r>
              <a:rPr lang="de-DE" sz="1400" dirty="0"/>
              <a:t> 1,5m)</a:t>
            </a:r>
          </a:p>
          <a:p>
            <a:r>
              <a:rPr lang="de-DE" sz="1400" dirty="0"/>
              <a:t>	1 x Installation CD</a:t>
            </a:r>
          </a:p>
          <a:p>
            <a:r>
              <a:rPr lang="de-DE" sz="1400" dirty="0"/>
              <a:t>	1 x PCAN USB Adapter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driver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endParaRPr lang="de-DE" sz="1400" dirty="0"/>
          </a:p>
          <a:p>
            <a:r>
              <a:rPr lang="de-DE" sz="2000" dirty="0"/>
              <a:t>10434 – HY-TTC 580 Development Kit </a:t>
            </a:r>
            <a:r>
              <a:rPr lang="de-DE" sz="2000" dirty="0" err="1"/>
              <a:t>for</a:t>
            </a:r>
            <a:r>
              <a:rPr lang="de-DE" sz="2000" dirty="0"/>
              <a:t> CODESYS (B-Sample)</a:t>
            </a:r>
          </a:p>
          <a:p>
            <a:pPr marL="895350" lvl="3" indent="0">
              <a:buNone/>
            </a:pPr>
            <a:r>
              <a:rPr lang="de-DE" sz="1400" dirty="0"/>
              <a:t>1 x HY-TTC 580 ECU CODESYS (B-Sample)</a:t>
            </a:r>
          </a:p>
          <a:p>
            <a:pPr marL="895350" lvl="3" indent="0">
              <a:buNone/>
            </a:pPr>
            <a:r>
              <a:rPr lang="de-DE" sz="1400" dirty="0"/>
              <a:t>1 x HY-TTC 500 </a:t>
            </a:r>
            <a:r>
              <a:rPr lang="de-DE" sz="1400" dirty="0" err="1"/>
              <a:t>family</a:t>
            </a:r>
            <a:r>
              <a:rPr lang="de-DE" sz="1400" dirty="0"/>
              <a:t> Interface Board KIT (</a:t>
            </a:r>
            <a:r>
              <a:rPr lang="de-DE" sz="1400" dirty="0" err="1"/>
              <a:t>including</a:t>
            </a:r>
            <a:r>
              <a:rPr lang="de-DE" sz="1400" dirty="0"/>
              <a:t> </a:t>
            </a:r>
            <a:r>
              <a:rPr lang="de-DE" sz="1400" dirty="0" err="1"/>
              <a:t>cable</a:t>
            </a:r>
            <a:r>
              <a:rPr lang="de-DE" sz="1400" dirty="0"/>
              <a:t> </a:t>
            </a:r>
            <a:r>
              <a:rPr lang="de-DE" sz="1400" dirty="0" err="1"/>
              <a:t>harness</a:t>
            </a:r>
            <a:r>
              <a:rPr lang="de-DE" sz="1400" dirty="0"/>
              <a:t> 1,5m)</a:t>
            </a:r>
          </a:p>
          <a:p>
            <a:pPr marL="895350" lvl="3" indent="0">
              <a:buNone/>
            </a:pPr>
            <a:r>
              <a:rPr lang="de-DE" sz="1400" dirty="0"/>
              <a:t>1 x Installation CD</a:t>
            </a:r>
          </a:p>
          <a:p>
            <a:pPr marL="895350" lvl="3" indent="0">
              <a:buNone/>
            </a:pPr>
            <a:r>
              <a:rPr lang="de-DE" sz="1400" dirty="0"/>
              <a:t>1 x PCAN USB Adapter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driver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software</a:t>
            </a:r>
            <a:endParaRPr lang="de-DE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32960"/>
            <a:ext cx="8448939" cy="633670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42" y="385091"/>
            <a:ext cx="1319530" cy="966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1403350" cy="92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38"/>
          <a:stretch/>
        </p:blipFill>
        <p:spPr>
          <a:xfrm>
            <a:off x="400758" y="2637635"/>
            <a:ext cx="1218913" cy="80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76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740442"/>
      </p:ext>
    </p:extLst>
  </p:cSld>
  <p:clrMapOvr>
    <a:masterClrMapping/>
  </p:clrMapOvr>
</p:sld>
</file>

<file path=ppt/theme/theme1.xml><?xml version="1.0" encoding="utf-8"?>
<a:theme xmlns:a="http://schemas.openxmlformats.org/drawingml/2006/main" name="TTControl-Internal_Use">
  <a:themeElements>
    <a:clrScheme name="TTControl-Internal_Us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TControl-Internal_U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3D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4300" b="0" i="0" u="none" strike="noStrike" cap="none" normalizeH="0" baseline="0" smtClean="0">
            <a:ln>
              <a:noFill/>
            </a:ln>
            <a:solidFill>
              <a:srgbClr val="0093D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3D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4300" b="0" i="0" u="none" strike="noStrike" cap="none" normalizeH="0" baseline="0" smtClean="0">
            <a:ln>
              <a:noFill/>
            </a:ln>
            <a:solidFill>
              <a:srgbClr val="0093D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TControl-Internal_Us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Control-Internal_Us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Control-Internal_Us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Control-Internal_Us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Control-Internal_Us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Control-Internal_Us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Control-Internal_Us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Control-Internal_Us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Control-Internal_Us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Control-Internal_Us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Control-Internal_Us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Control-Internal_Us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3D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4300" b="0" i="0" u="none" strike="noStrike" cap="none" normalizeH="0" baseline="0" smtClean="0">
            <a:ln>
              <a:noFill/>
            </a:ln>
            <a:solidFill>
              <a:srgbClr val="0093D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3D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4300" b="0" i="0" u="none" strike="noStrike" cap="none" normalizeH="0" baseline="0" smtClean="0">
            <a:ln>
              <a:noFill/>
            </a:ln>
            <a:solidFill>
              <a:srgbClr val="0093D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3D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4300" b="0" i="0" u="none" strike="noStrike" cap="none" normalizeH="0" baseline="0" smtClean="0">
            <a:ln>
              <a:noFill/>
            </a:ln>
            <a:solidFill>
              <a:srgbClr val="0093D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3D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AT" sz="4300" b="0" i="0" u="none" strike="noStrike" cap="none" normalizeH="0" baseline="0" smtClean="0">
            <a:ln>
              <a:noFill/>
            </a:ln>
            <a:solidFill>
              <a:srgbClr val="0093D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TTControl-Internal_Use</Template>
  <TotalTime>0</TotalTime>
  <Words>1525</Words>
  <Application>Microsoft Office PowerPoint</Application>
  <PresentationFormat>On-screen Show (4:3)</PresentationFormat>
  <Paragraphs>419</Paragraphs>
  <Slides>26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MS PGothic</vt:lpstr>
      <vt:lpstr>Arial</vt:lpstr>
      <vt:lpstr>Calibri</vt:lpstr>
      <vt:lpstr>TTControl-Internal_Use</vt:lpstr>
      <vt:lpstr>2_Custom Design</vt:lpstr>
      <vt:lpstr>3_Custom Design</vt:lpstr>
      <vt:lpstr>HY-TTC 500 Family Product Presentation</vt:lpstr>
      <vt:lpstr>Product Portfolio –  ECUs and I/O Modules</vt:lpstr>
      <vt:lpstr>HY-TTC 500 Family</vt:lpstr>
      <vt:lpstr>Target Applications</vt:lpstr>
      <vt:lpstr>Highlights and Benefits Overview</vt:lpstr>
      <vt:lpstr>Highlights and Benefits Overview</vt:lpstr>
      <vt:lpstr>Flexibility and Usability</vt:lpstr>
      <vt:lpstr>I/O Flexibility</vt:lpstr>
      <vt:lpstr>Flexibility and Usability - new features</vt:lpstr>
      <vt:lpstr>Flexibility and Usability - differentiation from competition</vt:lpstr>
      <vt:lpstr>Highlights and Benefits Overview</vt:lpstr>
      <vt:lpstr>     Connectivity</vt:lpstr>
      <vt:lpstr>Highlights and Benefits Overview</vt:lpstr>
      <vt:lpstr>  Robustness</vt:lpstr>
      <vt:lpstr>Highlights and Benefits Overview</vt:lpstr>
      <vt:lpstr>     Safety</vt:lpstr>
      <vt:lpstr>Production Quality &amp;  Product Availability</vt:lpstr>
      <vt:lpstr>     Safety</vt:lpstr>
      <vt:lpstr>Highlights and Benefits Overview</vt:lpstr>
      <vt:lpstr>Performance</vt:lpstr>
      <vt:lpstr>HY-TTC 500 Family</vt:lpstr>
      <vt:lpstr>Offering</vt:lpstr>
      <vt:lpstr>Offering</vt:lpstr>
      <vt:lpstr>Offering</vt:lpstr>
      <vt:lpstr>Offering</vt:lpstr>
      <vt:lpstr>PowerPoint Presentation</vt:lpstr>
    </vt:vector>
  </TitlesOfParts>
  <Company>TTTech Computertechnik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TTC 500 pre-project Kick-Off</dc:title>
  <dc:creator>Martin Riedl</dc:creator>
  <cp:lastModifiedBy>Iris Reihs</cp:lastModifiedBy>
  <cp:revision>284</cp:revision>
  <dcterms:created xsi:type="dcterms:W3CDTF">2011-12-19T10:49:19Z</dcterms:created>
  <dcterms:modified xsi:type="dcterms:W3CDTF">2018-10-01T11:48:42Z</dcterms:modified>
</cp:coreProperties>
</file>